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5"/>
  </p:notesMasterIdLst>
  <p:sldIdLst>
    <p:sldId id="257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70" r:id="rId11"/>
    <p:sldId id="266" r:id="rId12"/>
    <p:sldId id="267" r:id="rId13"/>
    <p:sldId id="268" r:id="rId14"/>
    <p:sldId id="271" r:id="rId15"/>
    <p:sldId id="269" r:id="rId16"/>
    <p:sldId id="290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91" r:id="rId35"/>
    <p:sldId id="292" r:id="rId36"/>
    <p:sldId id="293" r:id="rId37"/>
    <p:sldId id="294" r:id="rId38"/>
    <p:sldId id="295" r:id="rId39"/>
    <p:sldId id="298" r:id="rId40"/>
    <p:sldId id="296" r:id="rId41"/>
    <p:sldId id="297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4" r:id="rId56"/>
    <p:sldId id="315" r:id="rId57"/>
    <p:sldId id="316" r:id="rId58"/>
    <p:sldId id="317" r:id="rId59"/>
    <p:sldId id="318" r:id="rId60"/>
    <p:sldId id="320" r:id="rId61"/>
    <p:sldId id="319" r:id="rId62"/>
    <p:sldId id="313" r:id="rId63"/>
    <p:sldId id="312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807F79-025C-45AA-A37B-37B12FD4B4D9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EB2000-C13F-42D8-8A76-373C1731A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085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к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6F400C-A312-4106-B98E-E481A2668C5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033D2-C0FE-406B-AC90-2ED66CECAEAA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3C99-108C-4E94-A5D2-A356C97612A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033D2-C0FE-406B-AC90-2ED66CECAEAA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3C99-108C-4E94-A5D2-A356C97612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033D2-C0FE-406B-AC90-2ED66CECAEAA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3C99-108C-4E94-A5D2-A356C97612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033D2-C0FE-406B-AC90-2ED66CECAEAA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3C99-108C-4E94-A5D2-A356C97612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033D2-C0FE-406B-AC90-2ED66CECAEAA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3C99-108C-4E94-A5D2-A356C97612A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033D2-C0FE-406B-AC90-2ED66CECAEAA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3C99-108C-4E94-A5D2-A356C97612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033D2-C0FE-406B-AC90-2ED66CECAEAA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3C99-108C-4E94-A5D2-A356C97612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033D2-C0FE-406B-AC90-2ED66CECAEAA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3C99-108C-4E94-A5D2-A356C97612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033D2-C0FE-406B-AC90-2ED66CECAEAA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3C99-108C-4E94-A5D2-A356C97612A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033D2-C0FE-406B-AC90-2ED66CECAEAA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3C99-108C-4E94-A5D2-A356C97612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033D2-C0FE-406B-AC90-2ED66CECAEAA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3C99-108C-4E94-A5D2-A356C97612A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B0033D2-C0FE-406B-AC90-2ED66CECAEAA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E633C99-108C-4E94-A5D2-A356C97612A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427518"/>
            <a:ext cx="7772400" cy="561322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sr-Cyrl-RS" sz="1600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>Универзитет у Крагујевцу</a:t>
            </a:r>
            <a:r>
              <a:rPr lang="en-US" sz="1600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/>
            </a:r>
            <a:br>
              <a:rPr lang="en-US" sz="1600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</a:br>
            <a:r>
              <a:rPr lang="sr-Cyrl-RS" sz="1600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>Факултет медицинских наука</a:t>
            </a:r>
            <a:endParaRPr lang="en-US" sz="1600" b="1" dirty="0">
              <a:solidFill>
                <a:schemeClr val="tx1"/>
              </a:solidFill>
              <a:latin typeface="Cambria" pitchFamily="18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2976" y="2428868"/>
            <a:ext cx="7820372" cy="1614132"/>
          </a:xfrm>
        </p:spPr>
        <p:txBody>
          <a:bodyPr>
            <a:noAutofit/>
          </a:bodyPr>
          <a:lstStyle/>
          <a:p>
            <a:pPr algn="ctr"/>
            <a:endParaRPr lang="en-US" sz="3200" b="1" dirty="0" smtClean="0"/>
          </a:p>
          <a:p>
            <a:pPr algn="ctr"/>
            <a:r>
              <a:rPr lang="sr-Cyrl-RS" sz="4000" b="1" dirty="0" smtClean="0"/>
              <a:t>Назална </a:t>
            </a:r>
            <a:r>
              <a:rPr lang="sr-Cyrl-RS" sz="4000" b="1" dirty="0"/>
              <a:t>примена лекова</a:t>
            </a:r>
            <a:endParaRPr lang="en-US" sz="4000" dirty="0"/>
          </a:p>
        </p:txBody>
      </p:sp>
      <p:sp>
        <p:nvSpPr>
          <p:cNvPr id="2052" name="Rectangle 6"/>
          <p:cNvSpPr>
            <a:spLocks noChangeArrowheads="1"/>
          </p:cNvSpPr>
          <p:nvPr/>
        </p:nvSpPr>
        <p:spPr bwMode="auto">
          <a:xfrm>
            <a:off x="298343" y="4941168"/>
            <a:ext cx="8496944" cy="707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1" tIns="45715" rIns="91431" bIns="45715">
            <a:spAutoFit/>
          </a:bodyPr>
          <a:lstStyle/>
          <a:p>
            <a:endParaRPr lang="fi-FI" sz="2000" dirty="0">
              <a:latin typeface="Arial" pitchFamily="34" charset="0"/>
              <a:cs typeface="Arial" pitchFamily="34" charset="0"/>
            </a:endParaRPr>
          </a:p>
          <a:p>
            <a:r>
              <a:rPr lang="fi-FI" sz="2000" dirty="0">
                <a:latin typeface="Arial" pitchFamily="34" charset="0"/>
                <a:cs typeface="Arial" pitchFamily="34" charset="0"/>
              </a:rPr>
              <a:t>                                          </a:t>
            </a:r>
            <a:r>
              <a:rPr lang="sr-Cyrl-RS" sz="2000" dirty="0">
                <a:latin typeface="Cambria" pitchFamily="18" charset="0"/>
                <a:cs typeface="Arial" pitchFamily="34" charset="0"/>
              </a:rPr>
              <a:t>Доц</a:t>
            </a:r>
            <a:r>
              <a:rPr lang="fi-FI" sz="2000" dirty="0">
                <a:latin typeface="Cambria" pitchFamily="18" charset="0"/>
                <a:cs typeface="Arial" pitchFamily="34" charset="0"/>
              </a:rPr>
              <a:t>.</a:t>
            </a:r>
            <a:r>
              <a:rPr lang="sr-Cyrl-RS" sz="2000" dirty="0">
                <a:latin typeface="Cambria" pitchFamily="18" charset="0"/>
                <a:cs typeface="Arial" pitchFamily="34" charset="0"/>
              </a:rPr>
              <a:t> др</a:t>
            </a:r>
            <a:r>
              <a:rPr lang="fi-FI" sz="2000" dirty="0">
                <a:latin typeface="Cambria" pitchFamily="18" charset="0"/>
                <a:cs typeface="Arial" pitchFamily="34" charset="0"/>
              </a:rPr>
              <a:t> </a:t>
            </a:r>
            <a:r>
              <a:rPr lang="sr-Cyrl-RS" sz="2000" dirty="0">
                <a:latin typeface="Cambria" pitchFamily="18" charset="0"/>
                <a:cs typeface="Arial" pitchFamily="34" charset="0"/>
              </a:rPr>
              <a:t>Јована Брадић</a:t>
            </a:r>
            <a:endParaRPr lang="en-US" sz="2000" dirty="0">
              <a:latin typeface="Cambria" pitchFamily="18" charset="0"/>
            </a:endParaRPr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323528" y="6156022"/>
            <a:ext cx="8496944" cy="36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1" tIns="45715" rIns="91431" bIns="45715">
            <a:spAutoFit/>
          </a:bodyPr>
          <a:lstStyle/>
          <a:p>
            <a:pPr algn="ctr"/>
            <a:r>
              <a:rPr lang="sr-Cyrl-RS" i="1" dirty="0"/>
              <a:t> </a:t>
            </a:r>
            <a:r>
              <a:rPr lang="sr-Cyrl-RS" i="1" dirty="0">
                <a:latin typeface="Cambria" pitchFamily="18" charset="0"/>
              </a:rPr>
              <a:t>20</a:t>
            </a:r>
            <a:r>
              <a:rPr lang="fi-FI" i="1" smtClean="0">
                <a:latin typeface="Cambria" pitchFamily="18" charset="0"/>
              </a:rPr>
              <a:t>22</a:t>
            </a:r>
            <a:r>
              <a:rPr lang="sr-Cyrl-RS" i="1" smtClean="0">
                <a:latin typeface="Cambria" pitchFamily="18" charset="0"/>
              </a:rPr>
              <a:t>. </a:t>
            </a:r>
            <a:r>
              <a:rPr lang="sr-Cyrl-RS" i="1" dirty="0">
                <a:latin typeface="Cambria" pitchFamily="18" charset="0"/>
              </a:rPr>
              <a:t>год, Крагујевац</a:t>
            </a:r>
            <a:endParaRPr lang="en-US" i="1" baseline="30000" dirty="0">
              <a:latin typeface="Cambria" pitchFamily="18" charset="0"/>
            </a:endParaRPr>
          </a:p>
        </p:txBody>
      </p:sp>
      <p:pic>
        <p:nvPicPr>
          <p:cNvPr id="2054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26656" y="400075"/>
            <a:ext cx="1690688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691680" y="5792898"/>
            <a:ext cx="5976938" cy="369887"/>
          </a:xfrm>
          <a:prstGeom prst="rect">
            <a:avLst/>
          </a:prstGeom>
        </p:spPr>
        <p:txBody>
          <a:bodyPr lIns="91431" tIns="45715" rIns="91431" bIns="45715">
            <a:spAutoFit/>
          </a:bodyPr>
          <a:lstStyle/>
          <a:p>
            <a:pPr>
              <a:defRPr/>
            </a:pPr>
            <a:endParaRPr lang="en-US" dirty="0">
              <a:latin typeface="+mj-lt"/>
            </a:endParaRPr>
          </a:p>
        </p:txBody>
      </p:sp>
      <p:sp>
        <p:nvSpPr>
          <p:cNvPr id="2059" name="Rectangle 10"/>
          <p:cNvSpPr>
            <a:spLocks noChangeArrowheads="1"/>
          </p:cNvSpPr>
          <p:nvPr/>
        </p:nvSpPr>
        <p:spPr bwMode="auto">
          <a:xfrm>
            <a:off x="323528" y="4355812"/>
            <a:ext cx="84969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z-Cyrl-AZ" b="1" dirty="0">
                <a:latin typeface="Cambria" pitchFamily="18" charset="0"/>
                <a:cs typeface="Arial" pitchFamily="34" charset="0"/>
              </a:rPr>
              <a:t>Биофармација</a:t>
            </a:r>
            <a:r>
              <a:rPr lang="fi-FI" b="1" dirty="0">
                <a:latin typeface="Cambria" pitchFamily="18" charset="0"/>
                <a:cs typeface="Arial" pitchFamily="34" charset="0"/>
              </a:rPr>
              <a:t>- </a:t>
            </a:r>
            <a:r>
              <a:rPr lang="sr-Cyrl-RS" b="1" dirty="0">
                <a:latin typeface="Cambria" pitchFamily="18" charset="0"/>
              </a:rPr>
              <a:t>Предавање </a:t>
            </a:r>
            <a:r>
              <a:rPr lang="en-US" b="1" dirty="0" smtClean="0">
                <a:latin typeface="Cambria" pitchFamily="18" charset="0"/>
              </a:rPr>
              <a:t>11</a:t>
            </a:r>
            <a:endParaRPr lang="en-US" b="1" dirty="0">
              <a:latin typeface="Cambr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41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381000"/>
            <a:ext cx="7498080" cy="5867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Cyrl-RS" sz="2400" dirty="0">
                <a:latin typeface="Corbel" panose="020B0503020204020204" pitchFamily="34" charset="0"/>
              </a:rPr>
              <a:t>Носна слузница је добро васкуларизована. </a:t>
            </a:r>
            <a:endParaRPr lang="en-US" sz="2400" dirty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Спољашњи </a:t>
            </a:r>
            <a:r>
              <a:rPr lang="sr-Cyrl-RS" sz="2400" dirty="0">
                <a:latin typeface="Corbel" panose="020B0503020204020204" pitchFamily="34" charset="0"/>
              </a:rPr>
              <a:t>део носа добија васкуларизацију </a:t>
            </a:r>
            <a:r>
              <a:rPr lang="sr-Cyrl-RS" sz="2400" dirty="0" smtClean="0">
                <a:latin typeface="Corbel" panose="020B0503020204020204" pitchFamily="34" charset="0"/>
              </a:rPr>
              <a:t>преко </a:t>
            </a:r>
            <a:r>
              <a:rPr lang="en-US" sz="2400" b="1" i="1" dirty="0">
                <a:latin typeface="Corbel" panose="020B0503020204020204" pitchFamily="34" charset="0"/>
              </a:rPr>
              <a:t>a. </a:t>
            </a:r>
            <a:r>
              <a:rPr lang="en-US" sz="2400" b="1" i="1" dirty="0" err="1">
                <a:latin typeface="Corbel" panose="020B0503020204020204" pitchFamily="34" charset="0"/>
              </a:rPr>
              <a:t>facialis</a:t>
            </a:r>
            <a:r>
              <a:rPr lang="en-US" sz="2400" b="1" dirty="0">
                <a:latin typeface="Corbel" panose="020B0503020204020204" pitchFamily="34" charset="0"/>
              </a:rPr>
              <a:t> </a:t>
            </a:r>
            <a:r>
              <a:rPr lang="en-US" sz="2400" dirty="0">
                <a:latin typeface="Corbel" panose="020B0503020204020204" pitchFamily="34" charset="0"/>
              </a:rPr>
              <a:t>и </a:t>
            </a:r>
            <a:r>
              <a:rPr lang="en-US" sz="2400" dirty="0" err="1">
                <a:latin typeface="Corbel" panose="020B0503020204020204" pitchFamily="34" charset="0"/>
              </a:rPr>
              <a:t>њених</a:t>
            </a:r>
            <a:r>
              <a:rPr lang="en-US" sz="2400" dirty="0">
                <a:latin typeface="Corbel" panose="020B0503020204020204" pitchFamily="34" charset="0"/>
              </a:rPr>
              <a:t> </a:t>
            </a:r>
            <a:r>
              <a:rPr lang="en-US" sz="2400" dirty="0" err="1">
                <a:latin typeface="Corbel" panose="020B0503020204020204" pitchFamily="34" charset="0"/>
              </a:rPr>
              <a:t>огранака</a:t>
            </a:r>
            <a:r>
              <a:rPr lang="en-US" sz="2400" dirty="0">
                <a:latin typeface="Corbel" panose="020B0503020204020204" pitchFamily="34" charset="0"/>
              </a:rPr>
              <a:t>, </a:t>
            </a:r>
            <a:r>
              <a:rPr lang="en-US" sz="2400" dirty="0" err="1">
                <a:latin typeface="Corbel" panose="020B0503020204020204" pitchFamily="34" charset="0"/>
              </a:rPr>
              <a:t>док</a:t>
            </a:r>
            <a:r>
              <a:rPr lang="en-US" sz="2400" dirty="0">
                <a:latin typeface="Corbel" panose="020B0503020204020204" pitchFamily="34" charset="0"/>
              </a:rPr>
              <a:t> </a:t>
            </a:r>
            <a:r>
              <a:rPr lang="en-US" sz="2400" dirty="0" err="1">
                <a:latin typeface="Corbel" panose="020B0503020204020204" pitchFamily="34" charset="0"/>
              </a:rPr>
              <a:t>унутрашњи</a:t>
            </a:r>
            <a:r>
              <a:rPr lang="en-US" sz="2400" dirty="0">
                <a:latin typeface="Corbel" panose="020B0503020204020204" pitchFamily="34" charset="0"/>
              </a:rPr>
              <a:t> </a:t>
            </a:r>
            <a:r>
              <a:rPr lang="en-US" sz="2400" dirty="0" err="1">
                <a:latin typeface="Corbel" panose="020B0503020204020204" pitchFamily="34" charset="0"/>
              </a:rPr>
              <a:t>део</a:t>
            </a:r>
            <a:r>
              <a:rPr lang="en-US" sz="2400" dirty="0">
                <a:latin typeface="Corbel" panose="020B0503020204020204" pitchFamily="34" charset="0"/>
              </a:rPr>
              <a:t> </a:t>
            </a:r>
            <a:r>
              <a:rPr lang="en-US" sz="2400" dirty="0" err="1">
                <a:latin typeface="Corbel" panose="020B0503020204020204" pitchFamily="34" charset="0"/>
              </a:rPr>
              <a:t>носа</a:t>
            </a:r>
            <a:r>
              <a:rPr lang="en-US" sz="2400" dirty="0">
                <a:latin typeface="Corbel" panose="020B0503020204020204" pitchFamily="34" charset="0"/>
              </a:rPr>
              <a:t> </a:t>
            </a:r>
            <a:r>
              <a:rPr lang="sr-Cyrl-RS" sz="2400" dirty="0">
                <a:latin typeface="Corbel" panose="020B0503020204020204" pitchFamily="34" charset="0"/>
              </a:rPr>
              <a:t>и носних шупљина </a:t>
            </a:r>
            <a:r>
              <a:rPr lang="en-US" sz="2400" dirty="0" err="1">
                <a:latin typeface="Corbel" panose="020B0503020204020204" pitchFamily="34" charset="0"/>
              </a:rPr>
              <a:t>добија</a:t>
            </a:r>
            <a:r>
              <a:rPr lang="en-US" sz="2400" dirty="0">
                <a:latin typeface="Corbel" panose="020B0503020204020204" pitchFamily="34" charset="0"/>
              </a:rPr>
              <a:t> </a:t>
            </a:r>
            <a:r>
              <a:rPr lang="en-US" sz="2400" dirty="0" err="1">
                <a:latin typeface="Corbel" panose="020B0503020204020204" pitchFamily="34" charset="0"/>
              </a:rPr>
              <a:t>васкуларизацију</a:t>
            </a:r>
            <a:r>
              <a:rPr lang="en-US" sz="2400" dirty="0">
                <a:latin typeface="Corbel" panose="020B0503020204020204" pitchFamily="34" charset="0"/>
              </a:rPr>
              <a:t> </a:t>
            </a:r>
            <a:r>
              <a:rPr lang="en-US" sz="2400" dirty="0" err="1">
                <a:latin typeface="Corbel" panose="020B0503020204020204" pitchFamily="34" charset="0"/>
              </a:rPr>
              <a:t>преко</a:t>
            </a:r>
            <a:r>
              <a:rPr lang="en-US" sz="2400" dirty="0">
                <a:latin typeface="Corbel" panose="020B0503020204020204" pitchFamily="34" charset="0"/>
              </a:rPr>
              <a:t> </a:t>
            </a:r>
            <a:r>
              <a:rPr lang="sr-Cyrl-RS" sz="2400" b="1" dirty="0">
                <a:latin typeface="Corbel" panose="020B0503020204020204" pitchFamily="34" charset="0"/>
              </a:rPr>
              <a:t>пет </a:t>
            </a:r>
            <a:r>
              <a:rPr lang="sr-Cyrl-RS" sz="2400" b="1" dirty="0" smtClean="0">
                <a:latin typeface="Corbel" panose="020B0503020204020204" pitchFamily="34" charset="0"/>
              </a:rPr>
              <a:t>артерија.</a:t>
            </a:r>
            <a:endParaRPr lang="en-US" sz="2400" b="1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sr-Cyrl-RS" sz="2400" b="1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400" dirty="0" smtClean="0">
                <a:latin typeface="Corbel" panose="020B0503020204020204" pitchFamily="34" charset="0"/>
              </a:rPr>
              <a:t>Кроз </a:t>
            </a:r>
            <a:r>
              <a:rPr lang="sr-Latn-RS" sz="2400" dirty="0">
                <a:latin typeface="Corbel" panose="020B0503020204020204" pitchFamily="34" charset="0"/>
              </a:rPr>
              <a:t>нос свакодневно пролази више од </a:t>
            </a:r>
            <a:r>
              <a:rPr lang="sr-Latn-RS" sz="2400" b="1" dirty="0">
                <a:latin typeface="Corbel" panose="020B0503020204020204" pitchFamily="34" charset="0"/>
              </a:rPr>
              <a:t>12 000 </a:t>
            </a:r>
            <a:r>
              <a:rPr lang="en-US" sz="2400" b="1" dirty="0">
                <a:latin typeface="Corbel" panose="020B0503020204020204" pitchFamily="34" charset="0"/>
              </a:rPr>
              <a:t>l</a:t>
            </a:r>
            <a:r>
              <a:rPr lang="sr-Latn-RS" sz="2400" b="1" dirty="0">
                <a:latin typeface="Corbel" panose="020B0503020204020204" pitchFamily="34" charset="0"/>
              </a:rPr>
              <a:t> </a:t>
            </a:r>
            <a:r>
              <a:rPr lang="sr-Latn-RS" sz="2400" dirty="0">
                <a:latin typeface="Corbel" panose="020B0503020204020204" pitchFamily="34" charset="0"/>
              </a:rPr>
              <a:t>ваздуха. </a:t>
            </a:r>
            <a:endParaRPr lang="en-U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400" dirty="0" smtClean="0">
                <a:latin typeface="Corbel" panose="020B0503020204020204" pitchFamily="34" charset="0"/>
              </a:rPr>
              <a:t>Функционалност </a:t>
            </a:r>
            <a:r>
              <a:rPr lang="sr-Latn-RS" sz="2400" dirty="0">
                <a:latin typeface="Corbel" panose="020B0503020204020204" pitchFamily="34" charset="0"/>
              </a:rPr>
              <a:t>носа постиже се његовом сложеном структуром и аеродинамиком.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Р</a:t>
            </a:r>
            <a:r>
              <a:rPr lang="sr-Latn-RS" sz="2400" dirty="0">
                <a:latin typeface="Corbel" panose="020B0503020204020204" pitchFamily="34" charset="0"/>
              </a:rPr>
              <a:t>елативно кратак ваздушни пут у носу чини чак </a:t>
            </a:r>
            <a:r>
              <a:rPr lang="sr-Latn-RS" sz="2400" b="1" dirty="0">
                <a:latin typeface="Corbel" panose="020B0503020204020204" pitchFamily="34" charset="0"/>
              </a:rPr>
              <a:t>50–75%</a:t>
            </a:r>
            <a:r>
              <a:rPr lang="sr-Latn-RS" sz="2400" dirty="0">
                <a:latin typeface="Corbel" panose="020B0503020204020204" pitchFamily="34" charset="0"/>
              </a:rPr>
              <a:t> укупног отпора дисајних путева током удисања.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31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533400"/>
            <a:ext cx="7498080" cy="6096000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sr-Cyrl-RS" sz="2400" b="1" dirty="0" smtClean="0">
                <a:solidFill>
                  <a:srgbClr val="FF0000"/>
                </a:solidFill>
                <a:latin typeface="Corbel" panose="020B0503020204020204" pitchFamily="34" charset="0"/>
              </a:rPr>
              <a:t>Терморегулација</a:t>
            </a:r>
            <a:endParaRPr lang="sr-Cyrl-RS" sz="2400" dirty="0" smtClean="0">
              <a:solidFill>
                <a:srgbClr val="FF0000"/>
              </a:solidFill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Улога </a:t>
            </a:r>
            <a:r>
              <a:rPr lang="sr-Cyrl-RS" sz="2400" dirty="0">
                <a:latin typeface="Corbel" panose="020B0503020204020204" pitchFamily="34" charset="0"/>
              </a:rPr>
              <a:t>носа у терморегулацији подразумева могућност прилагођавања температуре удахнутог </a:t>
            </a:r>
            <a:r>
              <a:rPr lang="sr-Cyrl-RS" sz="2400" dirty="0" smtClean="0">
                <a:latin typeface="Corbel" panose="020B0503020204020204" pitchFamily="34" charset="0"/>
              </a:rPr>
              <a:t>ваздуха.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>
                <a:latin typeface="Corbel" panose="020B0503020204020204" pitchFamily="34" charset="0"/>
              </a:rPr>
              <a:t>В</a:t>
            </a:r>
            <a:r>
              <a:rPr lang="sr-Cyrl-RS" sz="2400" dirty="0" smtClean="0">
                <a:latin typeface="Corbel" panose="020B0503020204020204" pitchFamily="34" charset="0"/>
              </a:rPr>
              <a:t>аздух се у </a:t>
            </a:r>
            <a:r>
              <a:rPr lang="sr-Cyrl-RS" sz="2400" dirty="0">
                <a:latin typeface="Corbel" panose="020B0503020204020204" pitchFamily="34" charset="0"/>
              </a:rPr>
              <a:t>носу може загрејати до  </a:t>
            </a:r>
            <a:r>
              <a:rPr lang="sr-Latn-RS" sz="2400" b="1" dirty="0">
                <a:latin typeface="Corbel" panose="020B0503020204020204" pitchFamily="34" charset="0"/>
              </a:rPr>
              <a:t>32 </a:t>
            </a:r>
            <a:r>
              <a:rPr lang="sr-Latn-RS" sz="2400" b="1" dirty="0" smtClean="0">
                <a:latin typeface="Corbel" panose="020B0503020204020204" pitchFamily="34" charset="0"/>
              </a:rPr>
              <a:t>°</a:t>
            </a:r>
            <a:r>
              <a:rPr lang="sr-Cyrl-RS" sz="2400" b="1" dirty="0" smtClean="0">
                <a:latin typeface="Corbel" panose="020B0503020204020204" pitchFamily="34" charset="0"/>
              </a:rPr>
              <a:t>С</a:t>
            </a:r>
            <a:r>
              <a:rPr lang="sr-Cyrl-RS" sz="2400" dirty="0">
                <a:latin typeface="Corbel" panose="020B0503020204020204" pitchFamily="34" charset="0"/>
              </a:rPr>
              <a:t>, у душнику до </a:t>
            </a:r>
            <a:r>
              <a:rPr lang="sr-Latn-RS" sz="2400" b="1" dirty="0">
                <a:latin typeface="Corbel" panose="020B0503020204020204" pitchFamily="34" charset="0"/>
              </a:rPr>
              <a:t>3</a:t>
            </a:r>
            <a:r>
              <a:rPr lang="sr-Cyrl-RS" sz="2400" b="1" dirty="0">
                <a:latin typeface="Corbel" panose="020B0503020204020204" pitchFamily="34" charset="0"/>
              </a:rPr>
              <a:t>6</a:t>
            </a:r>
            <a:r>
              <a:rPr lang="sr-Latn-RS" sz="2400" b="1" dirty="0">
                <a:latin typeface="Corbel" panose="020B0503020204020204" pitchFamily="34" charset="0"/>
              </a:rPr>
              <a:t> </a:t>
            </a:r>
            <a:r>
              <a:rPr lang="sr-Latn-RS" sz="2400" b="1" dirty="0" smtClean="0">
                <a:latin typeface="Corbel" panose="020B0503020204020204" pitchFamily="34" charset="0"/>
              </a:rPr>
              <a:t>°</a:t>
            </a:r>
            <a:r>
              <a:rPr lang="sr-Cyrl-RS" sz="2400" b="1" dirty="0" smtClean="0">
                <a:latin typeface="Corbel" panose="020B0503020204020204" pitchFamily="34" charset="0"/>
              </a:rPr>
              <a:t>С</a:t>
            </a:r>
            <a:r>
              <a:rPr lang="sr-Cyrl-RS" sz="2400" dirty="0">
                <a:latin typeface="Corbel" panose="020B0503020204020204" pitchFamily="34" charset="0"/>
              </a:rPr>
              <a:t>.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Corbel" panose="020B0503020204020204" pitchFamily="34" charset="0"/>
            </a:endParaRPr>
          </a:p>
          <a:p>
            <a:pPr marL="82296" indent="0">
              <a:buNone/>
            </a:pPr>
            <a:r>
              <a:rPr lang="sr-Cyrl-RS" sz="2400" b="1" dirty="0">
                <a:solidFill>
                  <a:srgbClr val="FF0000"/>
                </a:solidFill>
                <a:latin typeface="Corbel" panose="020B0503020204020204" pitchFamily="34" charset="0"/>
              </a:rPr>
              <a:t>Влажење </a:t>
            </a:r>
            <a:r>
              <a:rPr lang="sr-Cyrl-RS" sz="2400" b="1" dirty="0" smtClean="0">
                <a:solidFill>
                  <a:srgbClr val="FF0000"/>
                </a:solidFill>
                <a:latin typeface="Corbel" panose="020B0503020204020204" pitchFamily="34" charset="0"/>
              </a:rPr>
              <a:t>ваздуха</a:t>
            </a:r>
            <a:r>
              <a:rPr lang="sr-Cyrl-RS" sz="2400" dirty="0" smtClean="0">
                <a:solidFill>
                  <a:srgbClr val="FF0000"/>
                </a:solidFill>
                <a:latin typeface="Corbel" panose="020B0503020204020204" pitchFamily="34" charset="0"/>
              </a:rPr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С</a:t>
            </a:r>
            <a:r>
              <a:rPr lang="sr-Latn-RS" sz="2400" dirty="0">
                <a:latin typeface="Corbel" panose="020B0503020204020204" pitchFamily="34" charset="0"/>
              </a:rPr>
              <a:t>екреција носне слузнице омогућава влажење удахнутог ваздуха и влажност у епифаринксу износи 75%.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До </a:t>
            </a:r>
            <a:r>
              <a:rPr lang="sr-Cyrl-RS" sz="2400" dirty="0">
                <a:latin typeface="Corbel" panose="020B0503020204020204" pitchFamily="34" charset="0"/>
              </a:rPr>
              <a:t>доњих дисајних путева стиже ваздух очишћен од многих нежељених честица.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Веће </a:t>
            </a:r>
            <a:r>
              <a:rPr lang="sr-Cyrl-RS" sz="2400" dirty="0">
                <a:latin typeface="Corbel" panose="020B0503020204020204" pitchFamily="34" charset="0"/>
              </a:rPr>
              <a:t>честице се избацују </a:t>
            </a:r>
            <a:r>
              <a:rPr lang="sr-Cyrl-RS" sz="2400" b="1" dirty="0">
                <a:latin typeface="Corbel" panose="020B0503020204020204" pitchFamily="34" charset="0"/>
              </a:rPr>
              <a:t>кијањем</a:t>
            </a:r>
            <a:r>
              <a:rPr lang="sr-Cyrl-RS" sz="2400" dirty="0">
                <a:latin typeface="Corbel" panose="020B0503020204020204" pitchFamily="34" charset="0"/>
              </a:rPr>
              <a:t>.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endParaRPr lang="en-US" sz="2400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51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457200"/>
            <a:ext cx="7498080" cy="57912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sr-Cyrl-RS" b="1" dirty="0"/>
              <a:t>Одбрамбени механизми </a:t>
            </a:r>
            <a:r>
              <a:rPr lang="sr-Cyrl-RS" b="1" dirty="0" smtClean="0"/>
              <a:t>носа</a:t>
            </a:r>
            <a:r>
              <a:rPr lang="sr-Cyrl-RS" dirty="0" smtClean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b="1" dirty="0" smtClean="0">
                <a:latin typeface="Corbel" panose="020B0503020204020204" pitchFamily="34" charset="0"/>
              </a:rPr>
              <a:t>Слузница </a:t>
            </a:r>
            <a:r>
              <a:rPr lang="sr-Cyrl-RS" sz="2400" b="1" dirty="0">
                <a:latin typeface="Corbel" panose="020B0503020204020204" pitchFamily="34" charset="0"/>
              </a:rPr>
              <a:t>носа </a:t>
            </a:r>
            <a:r>
              <a:rPr lang="sr-Cyrl-RS" sz="2400" dirty="0">
                <a:latin typeface="Corbel" panose="020B0503020204020204" pitchFamily="34" charset="0"/>
              </a:rPr>
              <a:t>се састоји од псеудослојевитог респираторног епитела, базалне мембране и ламине проприје.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Најзначајније </a:t>
            </a:r>
            <a:r>
              <a:rPr lang="sr-Cyrl-RS" sz="2400" dirty="0">
                <a:latin typeface="Corbel" panose="020B0503020204020204" pitchFamily="34" charset="0"/>
              </a:rPr>
              <a:t>ћелије су пехарасте, које стварају слуз и трепљасте, које покрећу створену слуз.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Најважнија </a:t>
            </a:r>
            <a:r>
              <a:rPr lang="sr-Cyrl-RS" sz="2400" dirty="0">
                <a:latin typeface="Corbel" panose="020B0503020204020204" pitchFamily="34" charset="0"/>
              </a:rPr>
              <a:t>одбрамбена моћ се приписује мукоцилијарном апарату који одржава квалтет удахнутог ваздуха.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Епител </a:t>
            </a:r>
            <a:r>
              <a:rPr lang="sr-Cyrl-RS" sz="2400" dirty="0">
                <a:latin typeface="Corbel" panose="020B0503020204020204" pitchFamily="34" charset="0"/>
              </a:rPr>
              <a:t>слузнице је покривен слојем секрета, а захваљујући присуству цилија секрет се стално покреће и обнавља</a:t>
            </a:r>
            <a:r>
              <a:rPr lang="sr-Cyrl-RS" sz="2400" dirty="0" smtClean="0">
                <a:latin typeface="Corbel" panose="020B0503020204020204" pitchFamily="34" charset="0"/>
              </a:rPr>
              <a:t>.</a:t>
            </a:r>
            <a:endParaRPr lang="en-US" sz="2400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47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457200"/>
            <a:ext cx="7498080" cy="57912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Захваљујући мукоцилијарном </a:t>
            </a:r>
            <a:r>
              <a:rPr lang="sr-Cyrl-RS" sz="2400" dirty="0"/>
              <a:t>транспорту или мукоцилијарном клиренсу, непожељне честице попут </a:t>
            </a:r>
            <a:r>
              <a:rPr lang="sr-Cyrl-RS" sz="2400" b="1" i="1" dirty="0"/>
              <a:t>прашине, вируса, алергена </a:t>
            </a:r>
            <a:r>
              <a:rPr lang="sr-Cyrl-RS" sz="2400" dirty="0"/>
              <a:t>се уклањају из носа</a:t>
            </a:r>
            <a:r>
              <a:rPr lang="sr-Cyrl-RS" sz="24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Цилије </a:t>
            </a:r>
            <a:r>
              <a:rPr lang="sr-Cyrl-RS" sz="2400" dirty="0"/>
              <a:t>се покрећу и трепере у истом смеру и покрећу мукус ка фаринксу. </a:t>
            </a: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Мукус </a:t>
            </a:r>
            <a:r>
              <a:rPr lang="sr-Cyrl-RS" sz="2400" dirty="0"/>
              <a:t>се састоји од </a:t>
            </a:r>
            <a:r>
              <a:rPr lang="sr-Cyrl-RS" sz="2400" b="1" dirty="0">
                <a:solidFill>
                  <a:srgbClr val="FF0000"/>
                </a:solidFill>
              </a:rPr>
              <a:t>сол и гел фазе</a:t>
            </a:r>
            <a:r>
              <a:rPr lang="sr-Cyrl-RS" sz="24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 </a:t>
            </a:r>
            <a:r>
              <a:rPr lang="sr-Cyrl-RS" sz="2400" dirty="0">
                <a:solidFill>
                  <a:srgbClr val="FF0000"/>
                </a:solidFill>
              </a:rPr>
              <a:t>Гел фаза </a:t>
            </a:r>
            <a:r>
              <a:rPr lang="sr-Cyrl-RS" sz="2400" dirty="0"/>
              <a:t>се налази на површини и </a:t>
            </a:r>
            <a:r>
              <a:rPr lang="en-US" sz="2400" dirty="0" err="1">
                <a:latin typeface="Corbel" panose="020B0503020204020204" pitchFamily="34" charset="0"/>
              </a:rPr>
              <a:t>веома</a:t>
            </a:r>
            <a:r>
              <a:rPr lang="en-US" sz="2400" dirty="0">
                <a:latin typeface="Corbel" panose="020B0503020204020204" pitchFamily="34" charset="0"/>
              </a:rPr>
              <a:t> </a:t>
            </a:r>
            <a:r>
              <a:rPr lang="en-US" sz="2400" dirty="0" err="1">
                <a:latin typeface="Corbel" panose="020B0503020204020204" pitchFamily="34" charset="0"/>
              </a:rPr>
              <a:t>је</a:t>
            </a:r>
            <a:r>
              <a:rPr lang="en-US" sz="2400" dirty="0">
                <a:latin typeface="Corbel" panose="020B0503020204020204" pitchFamily="34" charset="0"/>
              </a:rPr>
              <a:t> </a:t>
            </a:r>
            <a:r>
              <a:rPr lang="en-US" sz="2400" dirty="0" err="1" smtClean="0">
                <a:latin typeface="Corbel" panose="020B0503020204020204" pitchFamily="34" charset="0"/>
              </a:rPr>
              <a:t>вискозна</a:t>
            </a:r>
            <a:r>
              <a:rPr lang="sr-Cyrl-RS" sz="24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solidFill>
                  <a:srgbClr val="FF0000"/>
                </a:solidFill>
              </a:rPr>
              <a:t>Сол </a:t>
            </a:r>
            <a:r>
              <a:rPr lang="sr-Cyrl-RS" sz="2400" dirty="0">
                <a:solidFill>
                  <a:srgbClr val="FF0000"/>
                </a:solidFill>
              </a:rPr>
              <a:t>фаза </a:t>
            </a:r>
            <a:r>
              <a:rPr lang="sr-Cyrl-RS" sz="2400" dirty="0" smtClean="0"/>
              <a:t>се</a:t>
            </a:r>
            <a:r>
              <a:rPr lang="sr-Cyrl-RS" sz="2400" dirty="0" smtClean="0">
                <a:solidFill>
                  <a:srgbClr val="FF0000"/>
                </a:solidFill>
              </a:rPr>
              <a:t> </a:t>
            </a:r>
            <a:r>
              <a:rPr lang="sr-Cyrl-RS" sz="2400" dirty="0" smtClean="0"/>
              <a:t>налази </a:t>
            </a:r>
            <a:r>
              <a:rPr lang="sr-Cyrl-RS" sz="2400" dirty="0"/>
              <a:t>испод, ниског је вискозитета и у њој се покрећу цилије. </a:t>
            </a:r>
            <a:endParaRPr lang="sr-Cyrl-RS" sz="2400" dirty="0" smtClean="0"/>
          </a:p>
        </p:txBody>
      </p:sp>
    </p:spTree>
    <p:extLst>
      <p:ext uri="{BB962C8B-B14F-4D97-AF65-F5344CB8AC3E}">
        <p14:creationId xmlns:p14="http://schemas.microsoft.com/office/powerpoint/2010/main" val="7231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381000"/>
            <a:ext cx="7498080" cy="58674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sr-Cyrl-RS" sz="2400" b="1" dirty="0" smtClean="0"/>
              <a:t>Носни секрет</a:t>
            </a:r>
            <a:r>
              <a:rPr lang="sr-Cyrl-RS" sz="2400" dirty="0" smtClean="0"/>
              <a:t>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dirty="0" smtClean="0"/>
              <a:t>вода - 95%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dirty="0" smtClean="0"/>
              <a:t>мукополисахариди</a:t>
            </a:r>
            <a:r>
              <a:rPr lang="sr-Cyrl-RS" sz="2400" dirty="0"/>
              <a:t>, протеини, масти, електролити. </a:t>
            </a:r>
          </a:p>
          <a:p>
            <a:pPr>
              <a:buFont typeface="Wingdings" panose="05000000000000000000" pitchFamily="2" charset="2"/>
              <a:buChar char="Ø"/>
            </a:pP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Главни </a:t>
            </a:r>
            <a:r>
              <a:rPr lang="sr-Cyrl-RS" sz="2400" dirty="0"/>
              <a:t>протеин мукуса је </a:t>
            </a:r>
            <a:r>
              <a:rPr lang="sr-Cyrl-RS" sz="2400" b="1" dirty="0">
                <a:solidFill>
                  <a:srgbClr val="FF0000"/>
                </a:solidFill>
              </a:rPr>
              <a:t>муцин</a:t>
            </a:r>
            <a:r>
              <a:rPr lang="sr-Cyrl-RS" sz="2400" dirty="0">
                <a:solidFill>
                  <a:srgbClr val="FF0000"/>
                </a:solidFill>
              </a:rPr>
              <a:t> </a:t>
            </a:r>
            <a:r>
              <a:rPr lang="sr-Cyrl-RS" sz="2400" dirty="0"/>
              <a:t>који </a:t>
            </a:r>
            <a:r>
              <a:rPr lang="sr-Cyrl-RS" sz="2400" b="1" dirty="0"/>
              <a:t>омета дифузију лекова</a:t>
            </a:r>
            <a:r>
              <a:rPr lang="sr-Cyrl-RS" sz="2400" dirty="0"/>
              <a:t>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>
                <a:solidFill>
                  <a:srgbClr val="FF0000"/>
                </a:solidFill>
              </a:rPr>
              <a:t>Секреција слузи је стимулисана парасимпатикусом и локално ослобођеним хистамином.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/>
              <a:t>Такође одбрани организма поред мукоцилијарног апарата, доприносе и неурогени рефлекси одбране као што су </a:t>
            </a:r>
            <a:r>
              <a:rPr lang="sr-Cyrl-RS" sz="2400" b="1" dirty="0">
                <a:solidFill>
                  <a:srgbClr val="FF0000"/>
                </a:solidFill>
              </a:rPr>
              <a:t>кијање</a:t>
            </a:r>
            <a:r>
              <a:rPr lang="sr-Cyrl-RS" sz="2400" dirty="0">
                <a:solidFill>
                  <a:srgbClr val="FF0000"/>
                </a:solidFill>
              </a:rPr>
              <a:t> </a:t>
            </a:r>
            <a:r>
              <a:rPr lang="sr-Cyrl-RS" sz="2400" dirty="0"/>
              <a:t>и </a:t>
            </a:r>
            <a:r>
              <a:rPr lang="sr-Cyrl-RS" sz="2400" b="1" dirty="0">
                <a:solidFill>
                  <a:srgbClr val="FF0000"/>
                </a:solidFill>
              </a:rPr>
              <a:t>кашаљ</a:t>
            </a:r>
            <a:r>
              <a:rPr lang="sr-Cyrl-RS" sz="2400" dirty="0"/>
              <a:t>. </a:t>
            </a:r>
            <a:endParaRPr lang="en-US" sz="24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03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381000"/>
            <a:ext cx="7498080" cy="6248400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sr-Cyrl-RS" sz="2200" b="1" dirty="0"/>
              <a:t>Олфакторни </a:t>
            </a:r>
            <a:r>
              <a:rPr lang="sr-Cyrl-RS" sz="2200" b="1" dirty="0" smtClean="0"/>
              <a:t>систем</a:t>
            </a:r>
            <a:r>
              <a:rPr lang="sr-Cyrl-RS" sz="2200" dirty="0" smtClean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200" dirty="0" smtClean="0"/>
              <a:t>У </a:t>
            </a:r>
            <a:r>
              <a:rPr lang="sr-Cyrl-RS" sz="2200" dirty="0"/>
              <a:t>олфакторном епителу смештени су </a:t>
            </a:r>
            <a:r>
              <a:rPr lang="sr-Cyrl-RS" sz="2200" b="1" dirty="0"/>
              <a:t>рецептори за мирис </a:t>
            </a:r>
            <a:r>
              <a:rPr lang="sr-Cyrl-RS" sz="2200" dirty="0"/>
              <a:t>који преносе надражај до мирисне зоне кортекса. </a:t>
            </a:r>
            <a:endParaRPr lang="sr-Cyrl-RS" sz="2200" dirty="0" smtClean="0"/>
          </a:p>
          <a:p>
            <a:pPr>
              <a:buFont typeface="Wingdings" panose="05000000000000000000" pitchFamily="2" charset="2"/>
              <a:buChar char="Ø"/>
            </a:pPr>
            <a:endParaRPr lang="sr-Cyrl-RS" sz="2200" dirty="0" smtClean="0"/>
          </a:p>
          <a:p>
            <a:pPr marL="82296" indent="0">
              <a:buNone/>
            </a:pPr>
            <a:r>
              <a:rPr lang="sr-Cyrl-RS" sz="2200" dirty="0" smtClean="0"/>
              <a:t>Испорука </a:t>
            </a:r>
            <a:r>
              <a:rPr lang="sr-Cyrl-RS" sz="2200" dirty="0"/>
              <a:t>лека у различите делове назалне мукозе води ка постизању различитих </a:t>
            </a:r>
            <a:r>
              <a:rPr lang="sr-Cyrl-RS" sz="2200" dirty="0" smtClean="0"/>
              <a:t>ефеката:</a:t>
            </a:r>
            <a:endParaRPr lang="sr-Cyrl-RS" sz="2200" dirty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200" b="1" i="1" dirty="0" smtClean="0"/>
              <a:t>Локална </a:t>
            </a:r>
            <a:r>
              <a:rPr lang="sr-Cyrl-RS" sz="2200" b="1" i="1" dirty="0"/>
              <a:t>примена</a:t>
            </a:r>
            <a:r>
              <a:rPr lang="sr-Cyrl-RS" sz="2200" b="1" dirty="0"/>
              <a:t>- </a:t>
            </a:r>
            <a:r>
              <a:rPr lang="sr-Cyrl-RS" sz="2200" dirty="0"/>
              <a:t>циљ је деловати на сквамозни и респираторни епител, користи се у испоруци </a:t>
            </a:r>
            <a:r>
              <a:rPr lang="sr-Cyrl-RS" sz="2200" dirty="0">
                <a:solidFill>
                  <a:srgbClr val="FF0000"/>
                </a:solidFill>
              </a:rPr>
              <a:t>деконгестива, кортикостероида, локалних </a:t>
            </a:r>
            <a:r>
              <a:rPr lang="sr-Cyrl-RS" sz="2200" dirty="0" smtClean="0">
                <a:solidFill>
                  <a:srgbClr val="FF0000"/>
                </a:solidFill>
              </a:rPr>
              <a:t>анестетика</a:t>
            </a:r>
            <a:r>
              <a:rPr lang="sr-Cyrl-RS" sz="2200" dirty="0" smtClean="0"/>
              <a:t>;</a:t>
            </a:r>
            <a:endParaRPr lang="sr-Cyrl-RS" sz="2200" dirty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200" b="1" i="1" dirty="0" smtClean="0"/>
              <a:t>Системска </a:t>
            </a:r>
            <a:r>
              <a:rPr lang="sr-Cyrl-RS" sz="2200" b="1" i="1" dirty="0"/>
              <a:t>примена</a:t>
            </a:r>
            <a:r>
              <a:rPr lang="sr-Cyrl-RS" sz="2200" b="1" dirty="0"/>
              <a:t>- </a:t>
            </a:r>
            <a:r>
              <a:rPr lang="sr-Cyrl-RS" sz="2200" dirty="0"/>
              <a:t>циљ је деловати на респираторни епител, користи се у испоруци </a:t>
            </a:r>
            <a:r>
              <a:rPr lang="sr-Cyrl-RS" sz="2200" dirty="0">
                <a:solidFill>
                  <a:srgbClr val="FF0000"/>
                </a:solidFill>
              </a:rPr>
              <a:t>дезмопресина, суматриптана, </a:t>
            </a:r>
            <a:r>
              <a:rPr lang="sr-Cyrl-RS" sz="2200" dirty="0" smtClean="0">
                <a:solidFill>
                  <a:srgbClr val="FF0000"/>
                </a:solidFill>
              </a:rPr>
              <a:t>калцитонина</a:t>
            </a:r>
            <a:r>
              <a:rPr lang="sr-Cyrl-RS" sz="2200" dirty="0" smtClean="0"/>
              <a:t>;</a:t>
            </a:r>
            <a:endParaRPr lang="sr-Cyrl-RS" sz="2200" dirty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200" b="1" i="1" dirty="0" smtClean="0"/>
              <a:t>Вакцинација-</a:t>
            </a:r>
            <a:r>
              <a:rPr lang="sr-Cyrl-RS" sz="2200" dirty="0" smtClean="0"/>
              <a:t> </a:t>
            </a:r>
            <a:r>
              <a:rPr lang="sr-Cyrl-RS" sz="2200" dirty="0"/>
              <a:t>циљ је деловати на лимфатично ткиво повезано са назофаринксом, користи се у испоруци </a:t>
            </a:r>
            <a:r>
              <a:rPr lang="sr-Cyrl-RS" sz="2200" dirty="0">
                <a:solidFill>
                  <a:srgbClr val="FF0000"/>
                </a:solidFill>
              </a:rPr>
              <a:t>вакцина против </a:t>
            </a:r>
            <a:r>
              <a:rPr lang="sr-Cyrl-RS" sz="2200" dirty="0" smtClean="0">
                <a:solidFill>
                  <a:srgbClr val="FF0000"/>
                </a:solidFill>
              </a:rPr>
              <a:t>грипа</a:t>
            </a:r>
            <a:r>
              <a:rPr lang="sr-Cyrl-RS" sz="2200" dirty="0" smtClean="0"/>
              <a:t>;</a:t>
            </a:r>
            <a:endParaRPr lang="sr-Cyrl-RS" sz="2200" dirty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200" b="1" i="1" dirty="0" smtClean="0"/>
              <a:t>Испорука </a:t>
            </a:r>
            <a:r>
              <a:rPr lang="sr-Cyrl-RS" sz="2200" b="1" i="1" dirty="0"/>
              <a:t>лекова у ЦНС- </a:t>
            </a:r>
            <a:r>
              <a:rPr lang="sr-Cyrl-RS" sz="2200" dirty="0"/>
              <a:t>циљ је деловати на олфакторни регион</a:t>
            </a:r>
            <a:r>
              <a:rPr lang="sr-Cyrl-RS" sz="2200" dirty="0" smtClean="0"/>
              <a:t>;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60440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609600"/>
            <a:ext cx="7498080" cy="56388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sr-Cyrl-RS" sz="2400" b="1" dirty="0" smtClean="0">
                <a:latin typeface="Corbel" panose="020B0503020204020204" pitchFamily="34" charset="0"/>
              </a:rPr>
              <a:t>Фактори који утичу на апсорпцију назално примењеног лека:</a:t>
            </a:r>
          </a:p>
          <a:p>
            <a:pPr>
              <a:buFont typeface="Wingdings" panose="05000000000000000000" pitchFamily="2" charset="2"/>
              <a:buChar char="Ø"/>
            </a:pP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>
                <a:solidFill>
                  <a:srgbClr val="FF0000"/>
                </a:solidFill>
                <a:latin typeface="Corbel" panose="020B0503020204020204" pitchFamily="34" charset="0"/>
              </a:rPr>
              <a:t>Физиолошки фактори </a:t>
            </a:r>
            <a:endParaRPr lang="sr-Cyrl-RS" sz="2400" dirty="0" smtClean="0">
              <a:solidFill>
                <a:srgbClr val="FF0000"/>
              </a:solidFill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solidFill>
                  <a:srgbClr val="FF0000"/>
                </a:solidFill>
                <a:latin typeface="Corbel" panose="020B0503020204020204" pitchFamily="34" charset="0"/>
              </a:rPr>
              <a:t>Физичко-хемијски фактори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solidFill>
                  <a:srgbClr val="FF0000"/>
                </a:solidFill>
                <a:latin typeface="Corbel" panose="020B0503020204020204" pitchFamily="34" charset="0"/>
              </a:rPr>
              <a:t>Фармацеутско-технолошки фактори</a:t>
            </a:r>
            <a:endParaRPr lang="en-US" sz="2400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02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b="1" i="1" dirty="0"/>
              <a:t>Физиолошки фактори 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sr-Cyrl-R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>
                <a:solidFill>
                  <a:srgbClr val="FF0000"/>
                </a:solidFill>
              </a:rPr>
              <a:t>Назални проток крви</a:t>
            </a:r>
            <a:endParaRPr lang="en-US" sz="2400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>
                <a:solidFill>
                  <a:srgbClr val="FF0000"/>
                </a:solidFill>
              </a:rPr>
              <a:t>Брзина кретања мукуса</a:t>
            </a:r>
            <a:endParaRPr lang="en-US" sz="2400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>
                <a:solidFill>
                  <a:srgbClr val="FF0000"/>
                </a:solidFill>
              </a:rPr>
              <a:t>Мукоцилијарни клиренс</a:t>
            </a:r>
            <a:endParaRPr lang="en-US" sz="2400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>
                <a:solidFill>
                  <a:srgbClr val="FF0000"/>
                </a:solidFill>
              </a:rPr>
              <a:t>Ензимска активност</a:t>
            </a:r>
            <a:endParaRPr lang="en-US" sz="2400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>
                <a:solidFill>
                  <a:srgbClr val="FF0000"/>
                </a:solidFill>
              </a:rPr>
              <a:t>Ефлукс транспортни протеини</a:t>
            </a:r>
            <a:endParaRPr lang="en-US" sz="2400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94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b="1" i="1" dirty="0"/>
              <a:t>Назални проток </a:t>
            </a:r>
            <a:r>
              <a:rPr lang="sr-Cyrl-RS" b="1" i="1" dirty="0" smtClean="0"/>
              <a:t>крви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Latn-RS" sz="2400" dirty="0" smtClean="0">
                <a:latin typeface="Corbel" panose="020B0503020204020204" pitchFamily="34" charset="0"/>
              </a:rPr>
              <a:t>Слузницу </a:t>
            </a:r>
            <a:r>
              <a:rPr lang="sr-Latn-RS" sz="2400" dirty="0">
                <a:latin typeface="Corbel" panose="020B0503020204020204" pitchFamily="34" charset="0"/>
              </a:rPr>
              <a:t>носа снабдева богата васкулатура, </a:t>
            </a:r>
            <a:r>
              <a:rPr lang="sr-Cyrl-RS" sz="2400" dirty="0">
                <a:latin typeface="Corbel" panose="020B0503020204020204" pitchFamily="34" charset="0"/>
              </a:rPr>
              <a:t>а проток крви директно утиче на системску апсорпицију лека.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Да </a:t>
            </a:r>
            <a:r>
              <a:rPr lang="sr-Cyrl-RS" sz="2400" dirty="0">
                <a:latin typeface="Corbel" panose="020B0503020204020204" pitchFamily="34" charset="0"/>
              </a:rPr>
              <a:t>би се одржао концентрацијски градијент неопходан за дифузију лекова мора да постоји одговарајући проток крви</a:t>
            </a:r>
            <a:r>
              <a:rPr lang="en-US" sz="2400" dirty="0">
                <a:latin typeface="Corbel" panose="020B0503020204020204" pitchFamily="34" charset="0"/>
              </a:rPr>
              <a:t>.</a:t>
            </a:r>
            <a:r>
              <a:rPr lang="sr-Cyrl-RS" sz="2400" dirty="0">
                <a:latin typeface="Corbel" panose="020B0503020204020204" pitchFamily="34" charset="0"/>
              </a:rPr>
              <a:t>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Проток </a:t>
            </a:r>
            <a:r>
              <a:rPr lang="sr-Cyrl-RS" sz="2400" dirty="0">
                <a:latin typeface="Corbel" panose="020B0503020204020204" pitchFamily="34" charset="0"/>
              </a:rPr>
              <a:t>крви је под утицајем фактора као што су </a:t>
            </a:r>
            <a:r>
              <a:rPr lang="sr-Cyrl-RS" sz="2400" dirty="0">
                <a:solidFill>
                  <a:srgbClr val="FF0000"/>
                </a:solidFill>
                <a:latin typeface="Corbel" panose="020B0503020204020204" pitchFamily="34" charset="0"/>
              </a:rPr>
              <a:t>амбијентална температура, влажност, инфламација, траума, присуство вазоактивних сусптанци</a:t>
            </a:r>
            <a:r>
              <a:rPr lang="sr-Cyrl-RS" sz="2400" dirty="0" smtClean="0">
                <a:latin typeface="Corbel" panose="020B0503020204020204" pitchFamily="34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09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b="1" i="1" dirty="0"/>
              <a:t>Назални проток </a:t>
            </a:r>
            <a:r>
              <a:rPr lang="sr-Cyrl-RS" b="1" i="1" dirty="0" smtClean="0"/>
              <a:t>крви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Cyrl-RS" sz="2400" dirty="0"/>
              <a:t>Вазоконстрикција и ваздодилатација крвних судова носа одражавају се на проток крви и самим тим и на апсорпцију назално примењених лекова. </a:t>
            </a: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endParaRPr lang="sr-Cyrl-RS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b="1" dirty="0">
                <a:solidFill>
                  <a:srgbClr val="FF0000"/>
                </a:solidFill>
              </a:rPr>
              <a:t>Вазоконстриктори</a:t>
            </a:r>
            <a:r>
              <a:rPr lang="sr-Cyrl-RS" sz="2400" dirty="0"/>
              <a:t> могу да продуже трајање ефекта лека када је циљ локални </a:t>
            </a:r>
            <a:r>
              <a:rPr lang="sr-Cyrl-RS" sz="2400" dirty="0" smtClean="0"/>
              <a:t>ефекат.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b="1" dirty="0" smtClean="0">
                <a:solidFill>
                  <a:srgbClr val="FF0000"/>
                </a:solidFill>
              </a:rPr>
              <a:t>Вазодилататори</a:t>
            </a:r>
            <a:r>
              <a:rPr lang="sr-Cyrl-RS" sz="2400" dirty="0" smtClean="0">
                <a:solidFill>
                  <a:srgbClr val="FF0000"/>
                </a:solidFill>
              </a:rPr>
              <a:t> </a:t>
            </a:r>
            <a:r>
              <a:rPr lang="sr-Cyrl-RS" sz="2400" dirty="0" smtClean="0"/>
              <a:t>се користе </a:t>
            </a:r>
            <a:r>
              <a:rPr lang="sr-Cyrl-RS" sz="2400" dirty="0"/>
              <a:t>да повећају системску расположивост лекова</a:t>
            </a:r>
            <a:r>
              <a:rPr lang="en-US" sz="2400" dirty="0"/>
              <a:t>. </a:t>
            </a: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endParaRPr lang="sr-Cyrl-RS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/>
              <a:t>Стимулацијом </a:t>
            </a:r>
            <a:r>
              <a:rPr lang="sr-Cyrl-RS" sz="2400" b="1" dirty="0"/>
              <a:t>алфа </a:t>
            </a:r>
            <a:r>
              <a:rPr lang="sr-Latn-RS" sz="2400" b="1" dirty="0"/>
              <a:t>1 </a:t>
            </a:r>
            <a:r>
              <a:rPr lang="sr-Cyrl-RS" sz="2400" b="1" dirty="0"/>
              <a:t>рецептора </a:t>
            </a:r>
            <a:r>
              <a:rPr lang="sr-Cyrl-RS" sz="2400" dirty="0"/>
              <a:t>у носу долази до </a:t>
            </a:r>
            <a:r>
              <a:rPr lang="sr-Cyrl-RS" sz="2400" b="1" dirty="0"/>
              <a:t>вазоконстрикције</a:t>
            </a:r>
            <a:r>
              <a:rPr lang="sr-Cyrl-RS" sz="2400" dirty="0"/>
              <a:t> и умањује се проток крви. 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76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Назални пут </a:t>
            </a:r>
            <a:r>
              <a:rPr lang="sr-Cyrl-R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примене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82296" indent="0">
              <a:buNone/>
            </a:pPr>
            <a:endParaRPr lang="sr-Cyrl-RS" dirty="0" smtClean="0"/>
          </a:p>
          <a:p>
            <a:pPr marL="82296" indent="0">
              <a:buNone/>
            </a:pPr>
            <a:r>
              <a:rPr lang="sr-Cyrl-RS" sz="3100" dirty="0" smtClean="0"/>
              <a:t>Примена </a:t>
            </a:r>
            <a:r>
              <a:rPr lang="sr-Cyrl-RS" sz="3100" dirty="0"/>
              <a:t>лекова у назалну </a:t>
            </a:r>
            <a:r>
              <a:rPr lang="sr-Cyrl-RS" sz="3100" dirty="0" smtClean="0"/>
              <a:t>шупљину.</a:t>
            </a:r>
          </a:p>
          <a:p>
            <a:pPr marL="82296" indent="0">
              <a:buNone/>
            </a:pPr>
            <a:endParaRPr lang="sr-Cyrl-RS" sz="3100" dirty="0" smtClean="0"/>
          </a:p>
          <a:p>
            <a:r>
              <a:rPr lang="sr-Cyrl-RS" sz="3600" dirty="0" smtClean="0">
                <a:solidFill>
                  <a:srgbClr val="FF0000"/>
                </a:solidFill>
              </a:rPr>
              <a:t>Локално </a:t>
            </a:r>
            <a:r>
              <a:rPr lang="sr-Cyrl-RS" sz="3600" dirty="0">
                <a:solidFill>
                  <a:srgbClr val="FF0000"/>
                </a:solidFill>
              </a:rPr>
              <a:t>деловање</a:t>
            </a:r>
            <a:endParaRPr lang="sr-Cyrl-RS" sz="3600" dirty="0" smtClean="0">
              <a:solidFill>
                <a:srgbClr val="FF0000"/>
              </a:solidFill>
            </a:endParaRPr>
          </a:p>
          <a:p>
            <a:r>
              <a:rPr lang="sr-Cyrl-RS" sz="3600" dirty="0" smtClean="0">
                <a:solidFill>
                  <a:srgbClr val="FF0000"/>
                </a:solidFill>
              </a:rPr>
              <a:t>Системско деловање</a:t>
            </a:r>
            <a:r>
              <a:rPr lang="sr-Cyrl-RS" sz="3100" dirty="0" smtClean="0">
                <a:solidFill>
                  <a:srgbClr val="FF0000"/>
                </a:solidFill>
              </a:rPr>
              <a:t> </a:t>
            </a:r>
          </a:p>
          <a:p>
            <a:endParaRPr lang="sr-Cyrl-RS" sz="3100" dirty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3100" b="1" dirty="0" smtClean="0"/>
              <a:t>Локална</a:t>
            </a:r>
            <a:r>
              <a:rPr lang="sr-Cyrl-RS" sz="3100" dirty="0" smtClean="0"/>
              <a:t> </a:t>
            </a:r>
            <a:r>
              <a:rPr lang="sr-Cyrl-RS" sz="3100" b="1" dirty="0"/>
              <a:t>примена</a:t>
            </a:r>
            <a:r>
              <a:rPr lang="sr-Cyrl-RS" sz="3100" dirty="0"/>
              <a:t> </a:t>
            </a:r>
            <a:r>
              <a:rPr lang="sr-Cyrl-RS" sz="3100" dirty="0" smtClean="0"/>
              <a:t>- апликација </a:t>
            </a:r>
            <a:r>
              <a:rPr lang="sr-Cyrl-RS" sz="3100" dirty="0"/>
              <a:t>назалних деконгестива, кортикостероида у терапији ринитиса. </a:t>
            </a:r>
            <a:endParaRPr lang="sr-Cyrl-RS" sz="31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3100" b="1" dirty="0" smtClean="0"/>
              <a:t>Системска</a:t>
            </a:r>
            <a:r>
              <a:rPr lang="sr-Cyrl-RS" sz="3100" dirty="0" smtClean="0"/>
              <a:t> </a:t>
            </a:r>
            <a:r>
              <a:rPr lang="sr-Cyrl-RS" sz="3100" b="1" dirty="0"/>
              <a:t>терапија</a:t>
            </a:r>
            <a:r>
              <a:rPr lang="sr-Cyrl-RS" sz="3100" dirty="0"/>
              <a:t> </a:t>
            </a:r>
            <a:r>
              <a:rPr lang="sr-Cyrl-RS" sz="3100" dirty="0" smtClean="0"/>
              <a:t>- примена </a:t>
            </a:r>
            <a:r>
              <a:rPr lang="sr-Cyrl-RS" sz="3100" dirty="0"/>
              <a:t>дезопресина у терапији дијабетеса инсипидуса или дихидроерготамин мезилата у терапији мигрене</a:t>
            </a:r>
            <a:r>
              <a:rPr lang="sr-Cyrl-RS" sz="31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3100" dirty="0" smtClean="0"/>
              <a:t>Могућност испоруке лекова </a:t>
            </a:r>
            <a:r>
              <a:rPr lang="sr-Cyrl-RS" sz="3100" dirty="0"/>
              <a:t>директно у мозак.</a:t>
            </a:r>
            <a:endParaRPr lang="en-US" sz="3100" dirty="0"/>
          </a:p>
          <a:p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142500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b="1" i="1" dirty="0"/>
              <a:t>Брзина кретања </a:t>
            </a:r>
            <a:r>
              <a:rPr lang="sr-Cyrl-RS" b="1" i="1" dirty="0" smtClean="0"/>
              <a:t>мукуса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sr-Cyrl-RS" dirty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Треперењем </a:t>
            </a:r>
            <a:r>
              <a:rPr lang="sr-Cyrl-RS" sz="2400" dirty="0"/>
              <a:t>цилија мукус се покреће просечном брзином </a:t>
            </a:r>
            <a:r>
              <a:rPr lang="sr-Cyrl-RS" sz="2400" b="1" dirty="0">
                <a:solidFill>
                  <a:srgbClr val="FF0000"/>
                </a:solidFill>
              </a:rPr>
              <a:t>5-6 mm/min</a:t>
            </a:r>
            <a:r>
              <a:rPr lang="sr-Cyrl-RS" sz="2400" dirty="0"/>
              <a:t>. </a:t>
            </a: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M</a:t>
            </a:r>
            <a:r>
              <a:rPr lang="sr-Cyrl-RS" sz="2400" dirty="0"/>
              <a:t>укус </a:t>
            </a:r>
            <a:r>
              <a:rPr lang="en-US" sz="2400" dirty="0" err="1"/>
              <a:t>ce</a:t>
            </a:r>
            <a:r>
              <a:rPr lang="sr-Cyrl-RS" sz="2400" dirty="0"/>
              <a:t> обнавља и честице елиминишу на сваких </a:t>
            </a:r>
            <a:r>
              <a:rPr lang="sr-Cyrl-RS" sz="2400" b="1" dirty="0">
                <a:solidFill>
                  <a:srgbClr val="FF0000"/>
                </a:solidFill>
              </a:rPr>
              <a:t>10-15 минута</a:t>
            </a:r>
            <a:r>
              <a:rPr lang="sr-Cyrl-RS" sz="2400" dirty="0"/>
              <a:t>.</a:t>
            </a:r>
            <a:endParaRPr lang="en-US" sz="2400" dirty="0"/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7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i="1" dirty="0"/>
              <a:t>Мукоцилијарни клиренс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Н</a:t>
            </a:r>
            <a:r>
              <a:rPr lang="sr-Latn-RS" sz="2400" dirty="0">
                <a:latin typeface="Corbel" panose="020B0503020204020204" pitchFamily="34" charset="0"/>
              </a:rPr>
              <a:t>а апсорпцију лека утиче </a:t>
            </a:r>
            <a:r>
              <a:rPr lang="sr-Latn-RS" sz="2400" b="1" dirty="0">
                <a:latin typeface="Corbel" panose="020B0503020204020204" pitchFamily="34" charset="0"/>
              </a:rPr>
              <a:t>време </a:t>
            </a:r>
            <a:r>
              <a:rPr lang="sr-Cyrl-RS" sz="2400" b="1" dirty="0">
                <a:latin typeface="Corbel" panose="020B0503020204020204" pitchFamily="34" charset="0"/>
              </a:rPr>
              <a:t>задржавања</a:t>
            </a:r>
            <a:r>
              <a:rPr lang="sr-Latn-RS" sz="2400" b="1" dirty="0">
                <a:latin typeface="Corbel" panose="020B0503020204020204" pitchFamily="34" charset="0"/>
              </a:rPr>
              <a:t> лека </a:t>
            </a:r>
            <a:r>
              <a:rPr lang="sr-Cyrl-RS" sz="2400" dirty="0">
                <a:latin typeface="Corbel" panose="020B0503020204020204" pitchFamily="34" charset="0"/>
              </a:rPr>
              <a:t>на</a:t>
            </a:r>
            <a:r>
              <a:rPr lang="sr-Latn-RS" sz="2400" dirty="0">
                <a:latin typeface="Corbel" panose="020B0503020204020204" pitchFamily="34" charset="0"/>
              </a:rPr>
              <a:t> епителу унутар носне шупљине</a:t>
            </a:r>
            <a:r>
              <a:rPr lang="sr-Latn-RS" sz="2400" dirty="0" smtClean="0">
                <a:latin typeface="Corbel" panose="020B0503020204020204" pitchFamily="34" charset="0"/>
              </a:rPr>
              <a:t>.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400" dirty="0" smtClean="0">
                <a:latin typeface="Corbel" panose="020B0503020204020204" pitchFamily="34" charset="0"/>
              </a:rPr>
              <a:t> </a:t>
            </a:r>
            <a:r>
              <a:rPr lang="sr-Latn-RS" sz="2400" dirty="0">
                <a:latin typeface="Corbel" panose="020B0503020204020204" pitchFamily="34" charset="0"/>
              </a:rPr>
              <a:t>Сматра се да је </a:t>
            </a:r>
            <a:r>
              <a:rPr lang="sr-Latn-RS" sz="2400" dirty="0" smtClean="0">
                <a:latin typeface="Corbel" panose="020B0503020204020204" pitchFamily="34" charset="0"/>
              </a:rPr>
              <a:t>про</a:t>
            </a:r>
            <a:r>
              <a:rPr lang="sr-Cyrl-RS" sz="2400" dirty="0" smtClean="0">
                <a:latin typeface="Corbel" panose="020B0503020204020204" pitchFamily="34" charset="0"/>
              </a:rPr>
              <a:t>сечно</a:t>
            </a:r>
            <a:r>
              <a:rPr lang="sr-Latn-RS" sz="2400" dirty="0" smtClean="0">
                <a:latin typeface="Corbel" panose="020B0503020204020204" pitchFamily="34" charset="0"/>
              </a:rPr>
              <a:t> </a:t>
            </a:r>
            <a:r>
              <a:rPr lang="sr-Latn-RS" sz="2400" dirty="0">
                <a:latin typeface="Corbel" panose="020B0503020204020204" pitchFamily="34" charset="0"/>
              </a:rPr>
              <a:t>време задржавања лека око </a:t>
            </a:r>
            <a:r>
              <a:rPr lang="sr-Latn-RS" sz="2400" b="1" dirty="0">
                <a:solidFill>
                  <a:srgbClr val="FF0000"/>
                </a:solidFill>
                <a:latin typeface="Corbel" panose="020B0503020204020204" pitchFamily="34" charset="0"/>
              </a:rPr>
              <a:t>25 минута</a:t>
            </a:r>
            <a:r>
              <a:rPr lang="sr-Latn-RS" sz="2400" dirty="0">
                <a:latin typeface="Corbel" panose="020B0503020204020204" pitchFamily="34" charset="0"/>
              </a:rPr>
              <a:t>.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400" dirty="0" smtClean="0">
                <a:latin typeface="Corbel" panose="020B0503020204020204" pitchFamily="34" charset="0"/>
              </a:rPr>
              <a:t>Предњи </a:t>
            </a:r>
            <a:r>
              <a:rPr lang="sr-Latn-RS" sz="2400" dirty="0">
                <a:latin typeface="Corbel" panose="020B0503020204020204" pitchFamily="34" charset="0"/>
              </a:rPr>
              <a:t>део носа </a:t>
            </a:r>
            <a:r>
              <a:rPr lang="sr-Cyrl-RS" sz="2400" dirty="0">
                <a:latin typeface="Corbel" panose="020B0503020204020204" pitchFamily="34" charset="0"/>
              </a:rPr>
              <a:t>карактерише </a:t>
            </a:r>
            <a:r>
              <a:rPr lang="sr-Cyrl-RS" sz="2400" dirty="0" smtClean="0">
                <a:latin typeface="Corbel" panose="020B0503020204020204" pitchFamily="34" charset="0"/>
              </a:rPr>
              <a:t>ниска </a:t>
            </a:r>
            <a:r>
              <a:rPr lang="sr-Latn-RS" sz="2400" dirty="0" smtClean="0">
                <a:latin typeface="Corbel" panose="020B0503020204020204" pitchFamily="34" charset="0"/>
              </a:rPr>
              <a:t>пропустљивост</a:t>
            </a:r>
            <a:r>
              <a:rPr lang="sr-Latn-RS" sz="2400" dirty="0">
                <a:latin typeface="Corbel" panose="020B0503020204020204" pitchFamily="34" charset="0"/>
              </a:rPr>
              <a:t>, док </a:t>
            </a:r>
            <a:r>
              <a:rPr lang="sr-Cyrl-RS" sz="2400" dirty="0">
                <a:latin typeface="Corbel" panose="020B0503020204020204" pitchFamily="34" charset="0"/>
              </a:rPr>
              <a:t>је у </a:t>
            </a:r>
            <a:r>
              <a:rPr lang="sr-Latn-RS" sz="2400" dirty="0">
                <a:latin typeface="Corbel" panose="020B0503020204020204" pitchFamily="34" charset="0"/>
              </a:rPr>
              <a:t>задем делу носа пропус</a:t>
            </a:r>
            <a:r>
              <a:rPr lang="sr-Cyrl-RS" sz="2400" dirty="0">
                <a:latin typeface="Corbel" panose="020B0503020204020204" pitchFamily="34" charset="0"/>
              </a:rPr>
              <a:t>тљивост</a:t>
            </a:r>
            <a:r>
              <a:rPr lang="sr-Latn-RS" sz="2400" dirty="0">
                <a:latin typeface="Corbel" panose="020B0503020204020204" pitchFamily="34" charset="0"/>
              </a:rPr>
              <a:t>  углавном већа.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400" b="1" dirty="0" smtClean="0">
                <a:latin typeface="Corbel" panose="020B0503020204020204" pitchFamily="34" charset="0"/>
              </a:rPr>
              <a:t>Већа </a:t>
            </a:r>
            <a:r>
              <a:rPr lang="sr-Latn-RS" sz="2400" b="1" dirty="0">
                <a:latin typeface="Corbel" panose="020B0503020204020204" pitchFamily="34" charset="0"/>
              </a:rPr>
              <a:t>пропустљивост обезбеђује краће време боравка</a:t>
            </a:r>
            <a:r>
              <a:rPr lang="sr-Cyrl-RS" sz="2400" b="1" dirty="0">
                <a:latin typeface="Corbel" panose="020B0503020204020204" pitchFamily="34" charset="0"/>
              </a:rPr>
              <a:t> </a:t>
            </a:r>
            <a:r>
              <a:rPr lang="sr-Cyrl-RS" sz="2400" b="1" dirty="0"/>
              <a:t>лека</a:t>
            </a:r>
            <a:r>
              <a:rPr lang="sr-Cyrl-RS" sz="2400" dirty="0"/>
              <a:t>. </a:t>
            </a: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Да </a:t>
            </a:r>
            <a:r>
              <a:rPr lang="sr-Cyrl-RS" sz="2400" dirty="0"/>
              <a:t>би се лек апсорбовао неопходно је да се оствари довољно дуг контакт са слузницом</a:t>
            </a: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2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b="1" i="1" dirty="0"/>
              <a:t>Ензимска </a:t>
            </a:r>
            <a:r>
              <a:rPr lang="sr-Cyrl-RS" b="1" i="1" dirty="0" smtClean="0"/>
              <a:t>активност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Cyrl-RS" dirty="0" smtClean="0"/>
              <a:t>Ензими у </a:t>
            </a:r>
            <a:r>
              <a:rPr lang="sr-Cyrl-RS" dirty="0"/>
              <a:t>назалној мукози могу </a:t>
            </a:r>
            <a:r>
              <a:rPr lang="sr-Cyrl-RS" b="1" dirty="0"/>
              <a:t>разградити или инактивирати </a:t>
            </a:r>
            <a:r>
              <a:rPr lang="sr-Cyrl-RS" dirty="0"/>
              <a:t>лековиту супстанцу. </a:t>
            </a:r>
            <a:endParaRPr lang="sr-Cyrl-R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 smtClean="0"/>
              <a:t>Присусто </a:t>
            </a:r>
            <a:r>
              <a:rPr lang="sr-Cyrl-RS" dirty="0">
                <a:solidFill>
                  <a:srgbClr val="FF0000"/>
                </a:solidFill>
              </a:rPr>
              <a:t>протеаза и аминопептидаза </a:t>
            </a:r>
            <a:r>
              <a:rPr lang="sr-Cyrl-RS" dirty="0"/>
              <a:t>може инактивирати лекове који су </a:t>
            </a:r>
            <a:r>
              <a:rPr lang="sr-Cyrl-RS" b="1" dirty="0"/>
              <a:t>пептидне или протеинске </a:t>
            </a:r>
            <a:r>
              <a:rPr lang="sr-Cyrl-RS" dirty="0"/>
              <a:t>структуре. </a:t>
            </a:r>
          </a:p>
          <a:p>
            <a:pPr>
              <a:buFont typeface="Wingdings" panose="05000000000000000000" pitchFamily="2" charset="2"/>
              <a:buChar char="Ø"/>
            </a:pPr>
            <a:endParaRPr lang="sr-Cyrl-R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 smtClean="0"/>
              <a:t>Ензимска </a:t>
            </a:r>
            <a:r>
              <a:rPr lang="sr-Cyrl-RS" dirty="0"/>
              <a:t>активност у носу је доста нижа у односу на дигестивни систем, па је </a:t>
            </a:r>
            <a:r>
              <a:rPr lang="sr-Cyrl-RS" b="1" dirty="0"/>
              <a:t>стабилност</a:t>
            </a:r>
            <a:r>
              <a:rPr lang="sr-Cyrl-RS" dirty="0"/>
              <a:t> оваквих лекова доста </a:t>
            </a:r>
            <a:r>
              <a:rPr lang="sr-Cyrl-RS" b="1" dirty="0"/>
              <a:t>већа</a:t>
            </a:r>
            <a:r>
              <a:rPr lang="sr-Cyrl-RS" dirty="0"/>
              <a:t> у поређењу са пероралном применом</a:t>
            </a:r>
            <a:r>
              <a:rPr lang="sr-Cyrl-RS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b="1" dirty="0" smtClean="0"/>
              <a:t>Проблем</a:t>
            </a:r>
            <a:r>
              <a:rPr lang="sr-Cyrl-RS" dirty="0" smtClean="0"/>
              <a:t> </a:t>
            </a:r>
            <a:r>
              <a:rPr lang="sr-Cyrl-RS" dirty="0"/>
              <a:t>се може јавити услед </a:t>
            </a:r>
            <a:r>
              <a:rPr lang="sr-Cyrl-RS" b="1" dirty="0"/>
              <a:t>комплексирања пептидних лекова са имнологлобулиним</a:t>
            </a:r>
            <a:r>
              <a:rPr lang="sr-Cyrl-RS" dirty="0"/>
              <a:t>а који су присутни у носној шупљини што омета њихову пермеабилност и следствену расположивост на месту деловања. 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 smtClean="0"/>
              <a:t>Мукоцилијарни </a:t>
            </a:r>
            <a:r>
              <a:rPr lang="sr-Cyrl-RS" dirty="0"/>
              <a:t>апарат људи и </a:t>
            </a:r>
            <a:r>
              <a:rPr lang="sr-Cyrl-RS" dirty="0" smtClean="0"/>
              <a:t>животиња се </a:t>
            </a:r>
            <a:r>
              <a:rPr lang="sr-Cyrl-RS" dirty="0"/>
              <a:t>значајно разликује.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32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i="1" dirty="0"/>
              <a:t>Ефлукс транспортни </a:t>
            </a:r>
            <a:r>
              <a:rPr lang="sr-Cyrl-RS" b="1" i="1" dirty="0" smtClean="0"/>
              <a:t>протеини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Corbel" panose="020B0503020204020204" pitchFamily="34" charset="0"/>
              </a:rPr>
              <a:t>P</a:t>
            </a:r>
            <a:r>
              <a:rPr lang="sr-Cyrl-RS" sz="2400" dirty="0" smtClean="0">
                <a:latin typeface="Corbel" panose="020B0503020204020204" pitchFamily="34" charset="0"/>
              </a:rPr>
              <a:t> </a:t>
            </a:r>
            <a:r>
              <a:rPr lang="sr-Cyrl-RS" sz="2400" dirty="0">
                <a:latin typeface="Corbel" panose="020B0503020204020204" pitchFamily="34" charset="0"/>
              </a:rPr>
              <a:t>гликопротеини у олфакторној регији.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Истовремена </a:t>
            </a:r>
            <a:r>
              <a:rPr lang="sr-Cyrl-RS" sz="2400" dirty="0">
                <a:latin typeface="Corbel" panose="020B0503020204020204" pitchFamily="34" charset="0"/>
              </a:rPr>
              <a:t>примена инхибитора </a:t>
            </a:r>
            <a:r>
              <a:rPr lang="en-US" sz="2400" dirty="0">
                <a:latin typeface="Corbel" panose="020B0503020204020204" pitchFamily="34" charset="0"/>
              </a:rPr>
              <a:t>P</a:t>
            </a:r>
            <a:r>
              <a:rPr lang="sr-Cyrl-RS" sz="2400" dirty="0">
                <a:latin typeface="Corbel" panose="020B0503020204020204" pitchFamily="34" charset="0"/>
              </a:rPr>
              <a:t> гликопротеина попут </a:t>
            </a:r>
            <a:r>
              <a:rPr lang="sr-Cyrl-RS" sz="2400" b="1" dirty="0">
                <a:latin typeface="Corbel" panose="020B0503020204020204" pitchFamily="34" charset="0"/>
              </a:rPr>
              <a:t>рифампицина</a:t>
            </a:r>
            <a:r>
              <a:rPr lang="sr-Cyrl-RS" sz="2400" dirty="0">
                <a:latin typeface="Corbel" panose="020B0503020204020204" pitchFamily="34" charset="0"/>
              </a:rPr>
              <a:t> могу побољшава испоруку лекова који се преко олфакторне регије допремају директно из носа до мозга</a:t>
            </a:r>
            <a:r>
              <a:rPr lang="sr-Cyrl-RS" dirty="0"/>
              <a:t>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80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b="1" i="1" dirty="0">
                <a:effectLst/>
              </a:rPr>
              <a:t>Физичко-хемијски </a:t>
            </a:r>
            <a:r>
              <a:rPr lang="sr-Cyrl-RS" b="1" i="1" dirty="0" smtClean="0">
                <a:effectLst/>
              </a:rPr>
              <a:t>фактори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sr-Cyrl-RS" sz="2400" dirty="0" smtClean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solidFill>
                  <a:srgbClr val="FF0000"/>
                </a:solidFill>
              </a:rPr>
              <a:t>Потентност </a:t>
            </a:r>
            <a:r>
              <a:rPr lang="sr-Cyrl-RS" sz="2400" dirty="0">
                <a:solidFill>
                  <a:srgbClr val="FF0000"/>
                </a:solidFill>
              </a:rPr>
              <a:t>лекова</a:t>
            </a:r>
            <a:endParaRPr lang="en-US" sz="2400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>
                <a:solidFill>
                  <a:srgbClr val="FF0000"/>
                </a:solidFill>
              </a:rPr>
              <a:t>Растворљивост</a:t>
            </a:r>
            <a:endParaRPr lang="en-US" sz="2400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>
                <a:solidFill>
                  <a:srgbClr val="FF0000"/>
                </a:solidFill>
              </a:rPr>
              <a:t>Молекулска маса и хидрофилно/липофилне </a:t>
            </a:r>
            <a:r>
              <a:rPr lang="sr-Cyrl-RS" sz="2400" dirty="0" smtClean="0">
                <a:solidFill>
                  <a:srgbClr val="FF0000"/>
                </a:solidFill>
              </a:rPr>
              <a:t>карактеристике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>
                <a:solidFill>
                  <a:srgbClr val="FF0000"/>
                </a:solidFill>
              </a:rPr>
              <a:t>Степен јонизације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>
                <a:solidFill>
                  <a:srgbClr val="FF0000"/>
                </a:solidFill>
              </a:rPr>
              <a:t>Величина честица</a:t>
            </a:r>
          </a:p>
          <a:p>
            <a:pPr marL="82296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45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/>
              <a:t>Потентност лекова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endParaRPr lang="sr-Cyrl-RS" sz="2400" dirty="0" smtClean="0"/>
          </a:p>
          <a:p>
            <a:pPr marL="82296" indent="0">
              <a:buNone/>
            </a:pPr>
            <a:r>
              <a:rPr lang="sr-Cyrl-RS" sz="2400" dirty="0" smtClean="0"/>
              <a:t>Лекови </a:t>
            </a:r>
            <a:r>
              <a:rPr lang="sr-Cyrl-RS" sz="2400" dirty="0"/>
              <a:t>који се примењују назално морају да буду потентни, односно да делују у појединачној дози од маскимално </a:t>
            </a:r>
            <a:r>
              <a:rPr lang="sr-Cyrl-RS" sz="2400" b="1" dirty="0"/>
              <a:t>20-25 </a:t>
            </a:r>
            <a:r>
              <a:rPr lang="en-US" sz="2400" b="1" dirty="0"/>
              <a:t>mg</a:t>
            </a:r>
            <a:r>
              <a:rPr lang="sr-Cyrl-RS" sz="2400" dirty="0"/>
              <a:t>. </a:t>
            </a:r>
            <a:endParaRPr lang="en-US" sz="2400" dirty="0"/>
          </a:p>
          <a:p>
            <a:pPr marL="82296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0127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/>
              <a:t>Растворљивост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sr-Cyrl-R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 smtClean="0"/>
              <a:t>Лекови </a:t>
            </a:r>
            <a:r>
              <a:rPr lang="sr-Cyrl-RS" dirty="0"/>
              <a:t>морају имати растворљивост </a:t>
            </a:r>
            <a:r>
              <a:rPr lang="en-US" dirty="0">
                <a:solidFill>
                  <a:srgbClr val="FF0000"/>
                </a:solidFill>
              </a:rPr>
              <a:t>&gt;50 </a:t>
            </a:r>
            <a:r>
              <a:rPr lang="en-US" dirty="0" smtClean="0">
                <a:solidFill>
                  <a:srgbClr val="FF0000"/>
                </a:solidFill>
              </a:rPr>
              <a:t>mg/ml</a:t>
            </a:r>
            <a:r>
              <a:rPr lang="sr-Cyrl-RS" dirty="0" smtClean="0"/>
              <a:t>.</a:t>
            </a:r>
            <a:endParaRPr lang="sr-Cyrl-RS" dirty="0"/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 smtClean="0"/>
              <a:t>Ако </a:t>
            </a:r>
            <a:r>
              <a:rPr lang="sr-Cyrl-RS" dirty="0"/>
              <a:t>се примењује појединачна доза преко </a:t>
            </a:r>
            <a:r>
              <a:rPr lang="sr-Cyrl-RS" b="1" dirty="0">
                <a:solidFill>
                  <a:srgbClr val="FF0000"/>
                </a:solidFill>
              </a:rPr>
              <a:t>20 </a:t>
            </a:r>
            <a:r>
              <a:rPr lang="en-US" b="1" dirty="0">
                <a:solidFill>
                  <a:srgbClr val="FF0000"/>
                </a:solidFill>
              </a:rPr>
              <a:t>mg</a:t>
            </a:r>
            <a:r>
              <a:rPr lang="sr-Cyrl-RS" dirty="0"/>
              <a:t>, лек мора показати растворљивост </a:t>
            </a:r>
            <a:r>
              <a:rPr lang="sr-Cyrl-RS" b="1" dirty="0">
                <a:solidFill>
                  <a:srgbClr val="FF0000"/>
                </a:solidFill>
              </a:rPr>
              <a:t>већу од 100 </a:t>
            </a:r>
            <a:r>
              <a:rPr lang="en-US" b="1" dirty="0">
                <a:solidFill>
                  <a:srgbClr val="FF0000"/>
                </a:solidFill>
              </a:rPr>
              <a:t>mg/ml</a:t>
            </a:r>
            <a:r>
              <a:rPr lang="sr-Cyrl-RS" dirty="0"/>
              <a:t>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87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2800" b="1" i="1" dirty="0">
                <a:latin typeface="Corbel" panose="020B0503020204020204" pitchFamily="34" charset="0"/>
              </a:rPr>
              <a:t>Молекулска маса </a:t>
            </a:r>
            <a:r>
              <a:rPr lang="sr-Cyrl-RS" sz="2800" b="1" i="1" dirty="0" smtClean="0">
                <a:latin typeface="Corbel" panose="020B0503020204020204" pitchFamily="34" charset="0"/>
              </a:rPr>
              <a:t>и хидрофилно/липофилне </a:t>
            </a:r>
            <a:r>
              <a:rPr lang="sr-Cyrl-RS" sz="2800" b="1" i="1" dirty="0">
                <a:latin typeface="Corbel" panose="020B0503020204020204" pitchFamily="34" charset="0"/>
              </a:rPr>
              <a:t>карактеристике</a:t>
            </a:r>
            <a:endParaRPr lang="en-US" sz="2800" i="1" dirty="0">
              <a:latin typeface="Corbel" panose="020B0503020204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Лекови </a:t>
            </a:r>
            <a:r>
              <a:rPr lang="sr-Cyrl-RS" sz="2400" dirty="0"/>
              <a:t>са молекулском тежином </a:t>
            </a:r>
            <a:r>
              <a:rPr lang="en-US" sz="2400" dirty="0"/>
              <a:t>&lt;1,000 Da</a:t>
            </a:r>
            <a:r>
              <a:rPr lang="sr-Cyrl-RS" sz="2400" dirty="0"/>
              <a:t> имају добру биолошку расположивост из назалних формулација. </a:t>
            </a: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Уз </a:t>
            </a:r>
            <a:r>
              <a:rPr lang="sr-Cyrl-RS" sz="2400" dirty="0"/>
              <a:t>додатак </a:t>
            </a:r>
            <a:r>
              <a:rPr lang="sr-Cyrl-RS" sz="2400" b="1" dirty="0"/>
              <a:t>хемијских појачивача пермеације </a:t>
            </a:r>
            <a:r>
              <a:rPr lang="sr-Cyrl-RS" sz="2400" dirty="0"/>
              <a:t>могу се транспортовати лекови молекулске масе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0000"/>
                </a:solidFill>
              </a:rPr>
              <a:t>6000 Da</a:t>
            </a:r>
            <a:r>
              <a:rPr lang="sr-Cyrl-RS" sz="24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Имајући </a:t>
            </a:r>
            <a:r>
              <a:rPr lang="sr-Cyrl-RS" sz="2400" dirty="0"/>
              <a:t>у виду да је назална мембрана доминантно </a:t>
            </a:r>
            <a:r>
              <a:rPr lang="sr-Cyrl-RS" sz="2400" b="1" dirty="0">
                <a:solidFill>
                  <a:srgbClr val="FF0000"/>
                </a:solidFill>
              </a:rPr>
              <a:t>липофилна</a:t>
            </a:r>
            <a:r>
              <a:rPr lang="sr-Cyrl-RS" sz="2400" dirty="0"/>
              <a:t>, на обим и брзину апсорпцију утиче </a:t>
            </a:r>
            <a:r>
              <a:rPr lang="sr-Cyrl-RS" sz="2400" b="1" dirty="0"/>
              <a:t>партициони коефицијент лека</a:t>
            </a:r>
            <a:r>
              <a:rPr lang="sr-Cyrl-RS" sz="2400" dirty="0"/>
              <a:t>. </a:t>
            </a:r>
            <a:endParaRPr lang="sr-Cyrl-R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20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457200"/>
            <a:ext cx="7498080" cy="57912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Cyrl-RS" sz="2400" b="1" dirty="0" smtClean="0"/>
              <a:t>Мали липофилни </a:t>
            </a:r>
            <a:r>
              <a:rPr lang="sr-Cyrl-RS" sz="2400" dirty="0" smtClean="0"/>
              <a:t>лекови се </a:t>
            </a:r>
            <a:r>
              <a:rPr lang="sr-Cyrl-RS" sz="2400" b="1" dirty="0">
                <a:solidFill>
                  <a:srgbClr val="FF0000"/>
                </a:solidFill>
              </a:rPr>
              <a:t>ефикасно</a:t>
            </a:r>
            <a:r>
              <a:rPr lang="sr-Cyrl-RS" sz="2400" dirty="0">
                <a:solidFill>
                  <a:srgbClr val="FF0000"/>
                </a:solidFill>
              </a:rPr>
              <a:t> </a:t>
            </a:r>
            <a:r>
              <a:rPr lang="sr-Cyrl-RS" sz="2400" b="1" dirty="0" smtClean="0">
                <a:solidFill>
                  <a:srgbClr val="FF0000"/>
                </a:solidFill>
              </a:rPr>
              <a:t>апсорбују</a:t>
            </a:r>
            <a:r>
              <a:rPr lang="sr-Cyrl-RS" sz="2400" dirty="0" smtClean="0">
                <a:solidFill>
                  <a:srgbClr val="FF0000"/>
                </a:solidFill>
              </a:rPr>
              <a:t> </a:t>
            </a:r>
            <a:r>
              <a:rPr lang="sr-Cyrl-RS" sz="2400" dirty="0" smtClean="0"/>
              <a:t>кроз назални епител (кортикостероиди, полни хормони)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Биолошка </a:t>
            </a:r>
            <a:r>
              <a:rPr lang="sr-Cyrl-RS" sz="2400" dirty="0"/>
              <a:t>расположивост поларних молекула мале </a:t>
            </a:r>
            <a:r>
              <a:rPr lang="sr-Cyrl-RS" sz="2400" dirty="0" smtClean="0"/>
              <a:t>молекулске </a:t>
            </a:r>
            <a:r>
              <a:rPr lang="sr-Cyrl-RS" sz="2400" dirty="0"/>
              <a:t>масе </a:t>
            </a:r>
            <a:r>
              <a:rPr lang="sr-Cyrl-RS" sz="2400" dirty="0" smtClean="0"/>
              <a:t>је око </a:t>
            </a:r>
            <a:r>
              <a:rPr lang="sr-Cyrl-RS" sz="2400" b="1" dirty="0">
                <a:solidFill>
                  <a:srgbClr val="FF0000"/>
                </a:solidFill>
              </a:rPr>
              <a:t>10%</a:t>
            </a:r>
            <a:r>
              <a:rPr lang="sr-Cyrl-RS" sz="2400" dirty="0"/>
              <a:t>, а пептида око </a:t>
            </a:r>
            <a:r>
              <a:rPr lang="sr-Cyrl-RS" sz="2400" b="1" dirty="0">
                <a:solidFill>
                  <a:srgbClr val="FF0000"/>
                </a:solidFill>
              </a:rPr>
              <a:t>1%</a:t>
            </a:r>
            <a:r>
              <a:rPr lang="sr-Cyrl-RS" sz="2400" dirty="0"/>
              <a:t>- калцитонин, инсулин. </a:t>
            </a: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Липофилни </a:t>
            </a:r>
            <a:r>
              <a:rPr lang="sr-Cyrl-RS" sz="2400" dirty="0"/>
              <a:t>лекови чија је молекулска маса испод </a:t>
            </a:r>
            <a:r>
              <a:rPr lang="sr-Cyrl-RS" sz="2400" b="1" dirty="0"/>
              <a:t>1000</a:t>
            </a:r>
            <a:r>
              <a:rPr lang="en-US" sz="2400" b="1" dirty="0"/>
              <a:t> Da</a:t>
            </a:r>
            <a:r>
              <a:rPr lang="en-US" sz="2400" dirty="0"/>
              <a:t> </a:t>
            </a:r>
            <a:r>
              <a:rPr lang="sr-Cyrl-RS" sz="2400" dirty="0"/>
              <a:t>се транспортују </a:t>
            </a:r>
            <a:r>
              <a:rPr lang="sr-Cyrl-RS" sz="2400" b="1" dirty="0" smtClean="0">
                <a:solidFill>
                  <a:srgbClr val="FF0000"/>
                </a:solidFill>
              </a:rPr>
              <a:t>трансцелуларно</a:t>
            </a:r>
            <a:r>
              <a:rPr lang="sr-Cyrl-RS" sz="24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b="1" dirty="0" smtClean="0">
                <a:solidFill>
                  <a:srgbClr val="FF0000"/>
                </a:solidFill>
              </a:rPr>
              <a:t>Парацелуларно</a:t>
            </a:r>
            <a:r>
              <a:rPr lang="sr-Cyrl-RS" sz="2400" dirty="0" smtClean="0">
                <a:solidFill>
                  <a:srgbClr val="FF0000"/>
                </a:solidFill>
              </a:rPr>
              <a:t> </a:t>
            </a:r>
            <a:r>
              <a:rPr lang="sr-Cyrl-RS" sz="2400" dirty="0"/>
              <a:t>се могу транспортовати инсулин, манитол, пропранолол.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9287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457200"/>
            <a:ext cx="7498080" cy="57912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Latn-RS" sz="2400" dirty="0">
                <a:latin typeface="Corbel" panose="020B0503020204020204" pitchFamily="34" charset="0"/>
              </a:rPr>
              <a:t>Лекови такође могу проћи ћелијску мембрану </a:t>
            </a:r>
            <a:r>
              <a:rPr lang="sr-Latn-RS" sz="2400" b="1" dirty="0">
                <a:solidFill>
                  <a:srgbClr val="FF0000"/>
                </a:solidFill>
                <a:latin typeface="Corbel" panose="020B0503020204020204" pitchFamily="34" charset="0"/>
              </a:rPr>
              <a:t>активним транспортом </a:t>
            </a:r>
            <a:r>
              <a:rPr lang="sr-Cyrl-RS" sz="2400" dirty="0">
                <a:latin typeface="Corbel" panose="020B0503020204020204" pitchFamily="34" charset="0"/>
              </a:rPr>
              <a:t>или кроз</a:t>
            </a:r>
            <a:r>
              <a:rPr lang="sr-Latn-RS" sz="2400" dirty="0">
                <a:latin typeface="Corbel" panose="020B0503020204020204" pitchFamily="34" charset="0"/>
              </a:rPr>
              <a:t> </a:t>
            </a:r>
            <a:r>
              <a:rPr lang="sr-Latn-RS" sz="2400" b="1" dirty="0">
                <a:solidFill>
                  <a:srgbClr val="FF0000"/>
                </a:solidFill>
                <a:latin typeface="Corbel" panose="020B0503020204020204" pitchFamily="34" charset="0"/>
              </a:rPr>
              <a:t>отварање уских спојева</a:t>
            </a:r>
            <a:r>
              <a:rPr lang="sr-Latn-RS" sz="2400" dirty="0">
                <a:latin typeface="Corbel" panose="020B0503020204020204" pitchFamily="34" charset="0"/>
              </a:rPr>
              <a:t> </a:t>
            </a:r>
            <a:r>
              <a:rPr lang="sr-Cyrl-RS" sz="2400" dirty="0">
                <a:latin typeface="Corbel" panose="020B0503020204020204" pitchFamily="34" charset="0"/>
              </a:rPr>
              <a:t>као што на пример полимер </a:t>
            </a:r>
            <a:r>
              <a:rPr lang="sr-Latn-RS" sz="2400" dirty="0">
                <a:latin typeface="Corbel" panose="020B0503020204020204" pitchFamily="34" charset="0"/>
              </a:rPr>
              <a:t>хитосан има потенција да отвара чврсте спојеве између епителних ћелија да би олакшао транспорт лекова</a:t>
            </a:r>
            <a:r>
              <a:rPr lang="sr-Cyrl-RS" sz="2400" dirty="0" smtClean="0">
                <a:latin typeface="Corbel" panose="020B0503020204020204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b="1" dirty="0" smtClean="0">
                <a:latin typeface="Corbel" panose="020B0503020204020204" pitchFamily="34" charset="0"/>
              </a:rPr>
              <a:t>Изражена </a:t>
            </a:r>
            <a:r>
              <a:rPr lang="sr-Cyrl-RS" sz="2400" b="1" dirty="0">
                <a:latin typeface="Corbel" panose="020B0503020204020204" pitchFamily="34" charset="0"/>
              </a:rPr>
              <a:t>липофилност </a:t>
            </a:r>
            <a:r>
              <a:rPr lang="sr-Cyrl-RS" sz="2400" dirty="0">
                <a:latin typeface="Corbel" panose="020B0503020204020204" pitchFamily="34" charset="0"/>
              </a:rPr>
              <a:t>лекова </a:t>
            </a:r>
            <a:r>
              <a:rPr lang="sr-Cyrl-RS" sz="2400" b="1" dirty="0">
                <a:latin typeface="Corbel" panose="020B0503020204020204" pitchFamily="34" charset="0"/>
              </a:rPr>
              <a:t>омета апсорпцију </a:t>
            </a:r>
            <a:r>
              <a:rPr lang="sr-Cyrl-RS" sz="2400" dirty="0">
                <a:latin typeface="Corbel" panose="020B0503020204020204" pitchFamily="34" charset="0"/>
              </a:rPr>
              <a:t>јер неће доћи до растварања лека у воденом медијуму што је предуслов за апсорпцију. </a:t>
            </a:r>
            <a:endParaRPr lang="en-US" sz="2400" dirty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24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b="1" i="1" dirty="0"/>
              <a:t>Предности назалног </a:t>
            </a:r>
            <a:r>
              <a:rPr lang="sr-Cyrl-RS" b="1" i="1" dirty="0" smtClean="0"/>
              <a:t>пута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Ø"/>
            </a:pPr>
            <a:r>
              <a:rPr lang="sr-Cyrl-RS" sz="2400" dirty="0"/>
              <a:t>М</a:t>
            </a:r>
            <a:r>
              <a:rPr lang="sr-Cyrl-RS" sz="2400" dirty="0" smtClean="0"/>
              <a:t>огућност </a:t>
            </a:r>
            <a:r>
              <a:rPr lang="sr-Cyrl-RS" sz="2400" dirty="0"/>
              <a:t>примене лекова који подлежу разградњи у ГИТ-у, метаболизму првог пролаза кроз јетру и лекова који иритирају ГИТ мембрану након оралне примене. </a:t>
            </a:r>
            <a:endParaRPr lang="en-US" sz="2400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sr-Cyrl-RS" sz="2400" dirty="0" smtClean="0"/>
              <a:t>Могућност  примене </a:t>
            </a:r>
            <a:r>
              <a:rPr lang="sr-Cyrl-RS" sz="2400" dirty="0"/>
              <a:t>лековитих супстанци које показују лошу биолошку расположивост након пероралне примене. </a:t>
            </a:r>
            <a:endParaRPr lang="en-US" sz="2400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sr-Cyrl-RS" sz="2400" dirty="0" smtClean="0"/>
              <a:t>Погодна </a:t>
            </a:r>
            <a:r>
              <a:rPr lang="sr-Cyrl-RS" sz="2400" dirty="0"/>
              <a:t>за примену лекове протеинске и пептидне структуре. </a:t>
            </a:r>
            <a:endParaRPr lang="en-US" sz="2400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sr-Cyrl-RS" sz="2400" dirty="0" smtClean="0"/>
              <a:t>Комфорна</a:t>
            </a:r>
            <a:r>
              <a:rPr lang="sr-Cyrl-RS" sz="2400" dirty="0"/>
              <a:t>, неинвазивна, добро прихваћена од стране пацијената и ризик од настанка инфекција је мали</a:t>
            </a:r>
            <a:r>
              <a:rPr lang="sr-Cyrl-RS" sz="2600" dirty="0"/>
              <a:t>. </a:t>
            </a:r>
            <a:endParaRPr lang="en-US" sz="2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68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/>
              <a:t>Степен јонизације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Лекови </a:t>
            </a:r>
            <a:r>
              <a:rPr lang="sr-Cyrl-RS" sz="2400" dirty="0"/>
              <a:t>који се примењују назално треба да буду претежно у </a:t>
            </a:r>
            <a:r>
              <a:rPr lang="sr-Cyrl-RS" sz="2400" b="1" dirty="0">
                <a:solidFill>
                  <a:srgbClr val="FF0000"/>
                </a:solidFill>
              </a:rPr>
              <a:t>нејонизованом</a:t>
            </a:r>
            <a:r>
              <a:rPr lang="sr-Cyrl-RS" sz="2400" dirty="0">
                <a:solidFill>
                  <a:srgbClr val="FF0000"/>
                </a:solidFill>
              </a:rPr>
              <a:t> </a:t>
            </a:r>
            <a:r>
              <a:rPr lang="sr-Cyrl-RS" sz="2400" b="1" dirty="0">
                <a:solidFill>
                  <a:srgbClr val="FF0000"/>
                </a:solidFill>
              </a:rPr>
              <a:t>облику</a:t>
            </a:r>
            <a:r>
              <a:rPr lang="sr-Cyrl-RS" sz="2400" dirty="0"/>
              <a:t>, што зависи од њихове константе дисоцијације и </a:t>
            </a:r>
            <a:r>
              <a:rPr lang="en-US" sz="2400" dirty="0"/>
              <a:t>pH </a:t>
            </a:r>
            <a:r>
              <a:rPr lang="sr-Cyrl-RS" sz="2400" dirty="0"/>
              <a:t>носне шупљине</a:t>
            </a:r>
            <a:r>
              <a:rPr lang="en-US" sz="2400" dirty="0"/>
              <a:t>. </a:t>
            </a: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pH </a:t>
            </a:r>
            <a:r>
              <a:rPr lang="sr-Cyrl-RS" sz="2400" dirty="0"/>
              <a:t>вредност мукуса је у опсегу </a:t>
            </a:r>
            <a:r>
              <a:rPr lang="en-US" sz="2400" b="1" dirty="0">
                <a:solidFill>
                  <a:srgbClr val="FF0000"/>
                </a:solidFill>
              </a:rPr>
              <a:t>5,5-6,5</a:t>
            </a:r>
            <a:r>
              <a:rPr lang="sr-Cyrl-RS" sz="2400" dirty="0"/>
              <a:t> код одраслих и </a:t>
            </a:r>
            <a:r>
              <a:rPr lang="en-US" sz="2400" b="1" dirty="0">
                <a:solidFill>
                  <a:srgbClr val="FF0000"/>
                </a:solidFill>
              </a:rPr>
              <a:t>5-6,7 </a:t>
            </a:r>
            <a:r>
              <a:rPr lang="sr-Cyrl-RS" sz="2400" dirty="0"/>
              <a:t>код деце. </a:t>
            </a: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Додатно</a:t>
            </a:r>
            <a:r>
              <a:rPr lang="sr-Cyrl-RS" sz="2400" dirty="0"/>
              <a:t>, в</a:t>
            </a:r>
            <a:r>
              <a:rPr lang="sr-Latn-RS" sz="2400" dirty="0"/>
              <a:t>еличина и морфологија честица лекова представљају важна својства за назалне лекове.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9150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/>
              <a:t>Величина честица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Адекватна </a:t>
            </a:r>
            <a:r>
              <a:rPr lang="sr-Cyrl-RS" sz="2400" dirty="0"/>
              <a:t>величина честица лекова је неопходна у циљу постизања жељене брзине растварања и како формулација </a:t>
            </a:r>
            <a:r>
              <a:rPr lang="sr-Cyrl-RS" sz="2400" dirty="0">
                <a:latin typeface="Corbel" panose="020B0503020204020204" pitchFamily="34" charset="0"/>
              </a:rPr>
              <a:t>не би довела до </a:t>
            </a:r>
            <a:r>
              <a:rPr lang="sr-Latn-RS" sz="2400" dirty="0">
                <a:latin typeface="Corbel" panose="020B0503020204020204" pitchFamily="34" charset="0"/>
              </a:rPr>
              <a:t>иритације у носној шупљини.</a:t>
            </a:r>
            <a:r>
              <a:rPr lang="sr-Cyrl-RS" sz="2400" dirty="0">
                <a:latin typeface="Corbel" panose="020B0503020204020204" pitchFamily="34" charset="0"/>
              </a:rPr>
              <a:t>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/>
              <a:t>П</a:t>
            </a:r>
            <a:r>
              <a:rPr lang="sr-Latn-RS" sz="2400" dirty="0" smtClean="0">
                <a:latin typeface="Corbel" panose="020B0503020204020204" pitchFamily="34" charset="0"/>
              </a:rPr>
              <a:t>ревише </a:t>
            </a:r>
            <a:r>
              <a:rPr lang="sr-Latn-RS" sz="2400" dirty="0">
                <a:latin typeface="Corbel" panose="020B0503020204020204" pitchFamily="34" charset="0"/>
              </a:rPr>
              <a:t>ситне честице, </a:t>
            </a:r>
            <a:r>
              <a:rPr lang="sr-Latn-RS" sz="2400" b="1" dirty="0">
                <a:latin typeface="Corbel" panose="020B0503020204020204" pitchFamily="34" charset="0"/>
              </a:rPr>
              <a:t>испод 5 </a:t>
            </a:r>
            <a:r>
              <a:rPr lang="en-US" sz="2400" b="1" dirty="0" err="1">
                <a:latin typeface="Corbel" panose="020B0503020204020204" pitchFamily="34" charset="0"/>
              </a:rPr>
              <a:t>μm</a:t>
            </a:r>
            <a:r>
              <a:rPr lang="sr-Latn-RS" sz="2400" dirty="0">
                <a:latin typeface="Corbel" panose="020B0503020204020204" pitchFamily="34" charset="0"/>
              </a:rPr>
              <a:t>, могу у</a:t>
            </a:r>
            <a:r>
              <a:rPr lang="sr-Cyrl-RS" sz="2400" dirty="0">
                <a:latin typeface="Corbel" panose="020B0503020204020204" pitchFamily="34" charset="0"/>
              </a:rPr>
              <a:t>дахнути </a:t>
            </a:r>
            <a:r>
              <a:rPr lang="sr-Latn-RS" sz="2400" dirty="0">
                <a:latin typeface="Corbel" panose="020B0503020204020204" pitchFamily="34" charset="0"/>
              </a:rPr>
              <a:t>у плућа и треба их избегавати за назалне </a:t>
            </a:r>
            <a:r>
              <a:rPr lang="sr-Cyrl-RS" sz="2400" dirty="0">
                <a:latin typeface="Corbel" panose="020B0503020204020204" pitchFamily="34" charset="0"/>
              </a:rPr>
              <a:t>препарате</a:t>
            </a:r>
            <a:r>
              <a:rPr lang="sr-Latn-RS" sz="2400" dirty="0" smtClean="0">
                <a:latin typeface="Corbel" panose="020B0503020204020204" pitchFamily="34" charset="0"/>
              </a:rPr>
              <a:t>.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400" dirty="0" smtClean="0">
                <a:latin typeface="Corbel" panose="020B0503020204020204" pitchFamily="34" charset="0"/>
              </a:rPr>
              <a:t>Генерално</a:t>
            </a:r>
            <a:r>
              <a:rPr lang="sr-Latn-RS" sz="2400" dirty="0">
                <a:latin typeface="Corbel" panose="020B0503020204020204" pitchFamily="34" charset="0"/>
              </a:rPr>
              <a:t>, честице у опсегу </a:t>
            </a:r>
            <a:r>
              <a:rPr lang="sr-Latn-RS" sz="2400" b="1" dirty="0">
                <a:latin typeface="Corbel" panose="020B0503020204020204" pitchFamily="34" charset="0"/>
              </a:rPr>
              <a:t>5-10 </a:t>
            </a:r>
            <a:r>
              <a:rPr lang="en-US" sz="2400" b="1" dirty="0" err="1">
                <a:latin typeface="Corbel" panose="020B0503020204020204" pitchFamily="34" charset="0"/>
              </a:rPr>
              <a:t>μm</a:t>
            </a:r>
            <a:r>
              <a:rPr lang="sr-Latn-RS" sz="2400" b="1" dirty="0">
                <a:latin typeface="Corbel" panose="020B0503020204020204" pitchFamily="34" charset="0"/>
              </a:rPr>
              <a:t> </a:t>
            </a:r>
            <a:r>
              <a:rPr lang="sr-Latn-RS" sz="2400" dirty="0">
                <a:latin typeface="Corbel" panose="020B0503020204020204" pitchFamily="34" charset="0"/>
              </a:rPr>
              <a:t>таложе се у ноздрвама</a:t>
            </a:r>
            <a:r>
              <a:rPr lang="sr-Cyrl-RS" sz="2400" dirty="0">
                <a:latin typeface="Corbel" panose="020B0503020204020204" pitchFamily="34" charset="0"/>
              </a:rPr>
              <a:t>.</a:t>
            </a:r>
            <a:endParaRPr lang="en-US" sz="2400" dirty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2268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i="1" dirty="0">
                <a:effectLst/>
              </a:rPr>
              <a:t>Фармацеутско-технолошки </a:t>
            </a:r>
            <a:r>
              <a:rPr lang="sr-Cyrl-RS" b="1" i="1" dirty="0" smtClean="0">
                <a:effectLst/>
              </a:rPr>
              <a:t>фактори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sr-Cyrl-RS" sz="2400" dirty="0" smtClean="0">
              <a:solidFill>
                <a:srgbClr val="FF0000"/>
              </a:solidFill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solidFill>
                  <a:srgbClr val="FF0000"/>
                </a:solidFill>
                <a:latin typeface="Corbel" panose="020B0503020204020204" pitchFamily="34" charset="0"/>
              </a:rPr>
              <a:t>Избор </a:t>
            </a:r>
            <a:r>
              <a:rPr lang="sr-Cyrl-RS" sz="2400" dirty="0">
                <a:solidFill>
                  <a:srgbClr val="FF0000"/>
                </a:solidFill>
                <a:latin typeface="Corbel" panose="020B0503020204020204" pitchFamily="34" charset="0"/>
              </a:rPr>
              <a:t>дозираног облика</a:t>
            </a:r>
            <a:endParaRPr lang="en-US" sz="2400" dirty="0">
              <a:solidFill>
                <a:srgbClr val="FF0000"/>
              </a:solidFill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>
                <a:solidFill>
                  <a:srgbClr val="FF0000"/>
                </a:solidFill>
                <a:latin typeface="Corbel" panose="020B0503020204020204" pitchFamily="34" charset="0"/>
              </a:rPr>
              <a:t>Волумен примењене дозе</a:t>
            </a:r>
            <a:endParaRPr lang="en-US" sz="2400" dirty="0">
              <a:solidFill>
                <a:srgbClr val="FF0000"/>
              </a:solidFill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>
                <a:solidFill>
                  <a:srgbClr val="FF0000"/>
                </a:solidFill>
                <a:latin typeface="Corbel" panose="020B0503020204020204" pitchFamily="34" charset="0"/>
              </a:rPr>
              <a:t>Избор помоћних материја</a:t>
            </a:r>
            <a:endParaRPr lang="en-US" sz="2400" dirty="0">
              <a:solidFill>
                <a:srgbClr val="FF0000"/>
              </a:solidFill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90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b="1" i="1" dirty="0"/>
              <a:t>Избор дозираног </a:t>
            </a:r>
            <a:r>
              <a:rPr lang="sr-Cyrl-RS" b="1" i="1" dirty="0" smtClean="0"/>
              <a:t>облика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Назални </a:t>
            </a:r>
            <a:r>
              <a:rPr lang="sr-Cyrl-RS" sz="2400" dirty="0"/>
              <a:t>препарати су </a:t>
            </a:r>
            <a:r>
              <a:rPr lang="sr-Cyrl-RS" sz="2400" b="1" dirty="0"/>
              <a:t>течни</a:t>
            </a:r>
            <a:r>
              <a:rPr lang="sr-Cyrl-RS" sz="2400" dirty="0"/>
              <a:t>, </a:t>
            </a:r>
            <a:r>
              <a:rPr lang="sr-Cyrl-RS" sz="2400" b="1" dirty="0"/>
              <a:t>чврсти</a:t>
            </a:r>
            <a:r>
              <a:rPr lang="sr-Cyrl-RS" sz="2400" dirty="0"/>
              <a:t> или </a:t>
            </a:r>
            <a:r>
              <a:rPr lang="sr-Cyrl-RS" sz="2400" b="1" dirty="0"/>
              <a:t>получврсти</a:t>
            </a:r>
            <a:r>
              <a:rPr lang="sr-Cyrl-RS" sz="2400" dirty="0"/>
              <a:t> препарати који су намењени за примену у носне шупљине у циљу испољавања </a:t>
            </a:r>
            <a:r>
              <a:rPr lang="sr-Cyrl-RS" sz="2400" b="1" dirty="0">
                <a:solidFill>
                  <a:srgbClr val="FF0000"/>
                </a:solidFill>
              </a:rPr>
              <a:t>локалног</a:t>
            </a:r>
            <a:r>
              <a:rPr lang="sr-Cyrl-RS" sz="2400" dirty="0">
                <a:solidFill>
                  <a:srgbClr val="FF0000"/>
                </a:solidFill>
              </a:rPr>
              <a:t> </a:t>
            </a:r>
            <a:r>
              <a:rPr lang="sr-Cyrl-RS" sz="2400" dirty="0"/>
              <a:t>или </a:t>
            </a:r>
            <a:r>
              <a:rPr lang="sr-Cyrl-RS" sz="2400" b="1" dirty="0">
                <a:solidFill>
                  <a:srgbClr val="FF0000"/>
                </a:solidFill>
              </a:rPr>
              <a:t>системског</a:t>
            </a:r>
            <a:r>
              <a:rPr lang="sr-Cyrl-RS" sz="2400" dirty="0">
                <a:solidFill>
                  <a:srgbClr val="FF0000"/>
                </a:solidFill>
              </a:rPr>
              <a:t> </a:t>
            </a:r>
            <a:r>
              <a:rPr lang="sr-Cyrl-RS" sz="2400" dirty="0"/>
              <a:t>деловања. </a:t>
            </a: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Не </a:t>
            </a:r>
            <a:r>
              <a:rPr lang="sr-Cyrl-RS" sz="2400" dirty="0"/>
              <a:t>смеју да иритирају слузницу носа нити да ометају њену функцију. </a:t>
            </a: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9592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Назални препарати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Ø"/>
            </a:pPr>
            <a:r>
              <a:rPr lang="sr-Cyrl-RS" sz="2400" dirty="0" smtClean="0">
                <a:solidFill>
                  <a:srgbClr val="FF0000"/>
                </a:solidFill>
              </a:rPr>
              <a:t>Капи </a:t>
            </a:r>
            <a:r>
              <a:rPr lang="sr-Cyrl-RS" sz="2400" dirty="0">
                <a:solidFill>
                  <a:srgbClr val="FF0000"/>
                </a:solidFill>
              </a:rPr>
              <a:t>за нос</a:t>
            </a:r>
            <a:endParaRPr lang="en-US" sz="2400" dirty="0">
              <a:solidFill>
                <a:srgbClr val="FF0000"/>
              </a:solidFill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sr-Cyrl-RS" sz="2400" dirty="0">
                <a:solidFill>
                  <a:srgbClr val="FF0000"/>
                </a:solidFill>
              </a:rPr>
              <a:t>Назални спрејеви</a:t>
            </a:r>
            <a:endParaRPr lang="en-US" sz="2400" dirty="0">
              <a:solidFill>
                <a:srgbClr val="FF0000"/>
              </a:solidFill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sr-Cyrl-RS" sz="2400" dirty="0">
                <a:solidFill>
                  <a:srgbClr val="FF0000"/>
                </a:solidFill>
              </a:rPr>
              <a:t>Прашкови за нос</a:t>
            </a:r>
            <a:endParaRPr lang="en-US" sz="2400" dirty="0">
              <a:solidFill>
                <a:srgbClr val="FF0000"/>
              </a:solidFill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sr-Cyrl-RS" sz="2400" dirty="0">
                <a:solidFill>
                  <a:srgbClr val="FF0000"/>
                </a:solidFill>
              </a:rPr>
              <a:t>Получврсти препарати за нос- гелови, масти</a:t>
            </a:r>
            <a:endParaRPr lang="en-US" sz="2400" dirty="0">
              <a:solidFill>
                <a:srgbClr val="FF0000"/>
              </a:solidFill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sr-Cyrl-RS" sz="2400" dirty="0">
                <a:solidFill>
                  <a:srgbClr val="FF0000"/>
                </a:solidFill>
              </a:rPr>
              <a:t>Препарати за испирање носа</a:t>
            </a:r>
            <a:endParaRPr lang="en-US" sz="2400" dirty="0">
              <a:solidFill>
                <a:srgbClr val="FF0000"/>
              </a:solidFill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sr-Cyrl-RS" sz="2400" dirty="0">
                <a:solidFill>
                  <a:srgbClr val="FF0000"/>
                </a:solidFill>
              </a:rPr>
              <a:t>Штапићи</a:t>
            </a:r>
            <a:endParaRPr lang="en-US" sz="2400" dirty="0">
              <a:solidFill>
                <a:srgbClr val="FF0000"/>
              </a:solidFill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sr-Cyrl-RS" sz="2400" dirty="0">
                <a:solidFill>
                  <a:srgbClr val="FF0000"/>
                </a:solidFill>
              </a:rPr>
              <a:t>Назални инсерти</a:t>
            </a:r>
            <a:endParaRPr lang="en-US" sz="2400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8051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b="1" i="1" dirty="0"/>
              <a:t>Капи за </a:t>
            </a:r>
            <a:r>
              <a:rPr lang="sr-Cyrl-RS" b="1" i="1" dirty="0" smtClean="0"/>
              <a:t>нос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Cyrl-RS" dirty="0" smtClean="0"/>
              <a:t>Најједноставнији </a:t>
            </a:r>
            <a:r>
              <a:rPr lang="sr-Cyrl-RS" dirty="0"/>
              <a:t>и најкомфорнији дозирани облик за назалну </a:t>
            </a:r>
            <a:r>
              <a:rPr lang="sr-Cyrl-RS" dirty="0" smtClean="0"/>
              <a:t>примену. </a:t>
            </a:r>
          </a:p>
          <a:p>
            <a:r>
              <a:rPr lang="sr-Cyrl-RS" dirty="0" smtClean="0"/>
              <a:t>Могу </a:t>
            </a:r>
            <a:r>
              <a:rPr lang="sr-Cyrl-RS" dirty="0"/>
              <a:t>бити типа </a:t>
            </a:r>
            <a:r>
              <a:rPr lang="sr-Cyrl-RS" b="1" dirty="0"/>
              <a:t>раствора, суспензија и емулзија </a:t>
            </a:r>
            <a:r>
              <a:rPr lang="sr-Cyrl-RS" dirty="0"/>
              <a:t>и намењени су укапавању у носне шупљине. </a:t>
            </a:r>
            <a:endParaRPr lang="sr-Cyrl-RS" dirty="0" smtClean="0"/>
          </a:p>
          <a:p>
            <a:r>
              <a:rPr lang="sr-Cyrl-RS" dirty="0" smtClean="0"/>
              <a:t>Суспензије </a:t>
            </a:r>
            <a:r>
              <a:rPr lang="sr-Cyrl-RS" dirty="0"/>
              <a:t>смеју да имају талог који се лако редиспергује </a:t>
            </a:r>
            <a:r>
              <a:rPr lang="sr-Cyrl-RS" dirty="0" smtClean="0"/>
              <a:t>мућкањем.</a:t>
            </a:r>
          </a:p>
          <a:p>
            <a:r>
              <a:rPr lang="sr-Cyrl-RS" dirty="0" smtClean="0"/>
              <a:t>Емулзије </a:t>
            </a:r>
            <a:r>
              <a:rPr lang="sr-Cyrl-RS" dirty="0"/>
              <a:t>смеју да показују знаке одвајања фаза уколико се лаганим мућкањем поново хомогенизују. </a:t>
            </a:r>
            <a:endParaRPr lang="sr-Cyrl-RS" dirty="0" smtClean="0"/>
          </a:p>
          <a:p>
            <a:r>
              <a:rPr lang="sr-Latn-RS" dirty="0" smtClean="0">
                <a:latin typeface="Corbel" panose="020B0503020204020204" pitchFamily="34" charset="0"/>
              </a:rPr>
              <a:t>Mo</a:t>
            </a:r>
            <a:r>
              <a:rPr lang="sr-Cyrl-RS" dirty="0"/>
              <a:t>гу садржати </a:t>
            </a:r>
            <a:r>
              <a:rPr lang="sr-Cyrl-RS" b="1" dirty="0"/>
              <a:t>деконгестиве</a:t>
            </a:r>
            <a:r>
              <a:rPr lang="sr-Cyrl-RS" dirty="0"/>
              <a:t> који доводе до </a:t>
            </a:r>
            <a:r>
              <a:rPr lang="sr-Cyrl-RS" b="1" dirty="0">
                <a:solidFill>
                  <a:srgbClr val="FF0000"/>
                </a:solidFill>
              </a:rPr>
              <a:t>вазоконстрикције крвних судова </a:t>
            </a:r>
            <a:r>
              <a:rPr lang="sr-Cyrl-RS" dirty="0"/>
              <a:t>у регији носа и олакшавају симптоме запушеног носа, синузитиса, алергијског ринитиса</a:t>
            </a:r>
            <a:r>
              <a:rPr lang="en-US" dirty="0"/>
              <a:t>.</a:t>
            </a:r>
            <a:r>
              <a:rPr lang="sr-Cyrl-RS" dirty="0"/>
              <a:t> </a:t>
            </a:r>
            <a:endParaRPr lang="sr-Cyrl-RS" dirty="0" smtClean="0"/>
          </a:p>
          <a:p>
            <a:r>
              <a:rPr lang="sr-Cyrl-RS" dirty="0" smtClean="0"/>
              <a:t>Назалне </a:t>
            </a:r>
            <a:r>
              <a:rPr lang="sr-Cyrl-RS" dirty="0"/>
              <a:t>капи могу садржати </a:t>
            </a:r>
            <a:r>
              <a:rPr lang="sr-Cyrl-RS" dirty="0" smtClean="0"/>
              <a:t>и </a:t>
            </a:r>
            <a:r>
              <a:rPr lang="sr-Cyrl-RS" b="1" dirty="0" smtClean="0"/>
              <a:t>антихистаминике</a:t>
            </a:r>
            <a:r>
              <a:rPr lang="sr-Cyrl-RS" dirty="0" smtClean="0"/>
              <a:t> </a:t>
            </a:r>
            <a:r>
              <a:rPr lang="sr-Cyrl-RS" dirty="0"/>
              <a:t>и </a:t>
            </a:r>
            <a:r>
              <a:rPr lang="sr-Cyrl-RS" b="1" dirty="0"/>
              <a:t>кортикостероиде</a:t>
            </a:r>
            <a:r>
              <a:rPr lang="sr-Cyrl-RS" dirty="0"/>
              <a:t> за третман алергијског ринитиса.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95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/>
              <a:t>Капи за нос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82296" indent="0">
              <a:buNone/>
            </a:pPr>
            <a:endParaRPr lang="sr-Cyrl-RS" sz="2400" b="1" dirty="0" smtClean="0"/>
          </a:p>
          <a:p>
            <a:pPr marL="82296" indent="0">
              <a:buNone/>
            </a:pPr>
            <a:r>
              <a:rPr lang="sr-Cyrl-RS" sz="2400" b="1" dirty="0" smtClean="0"/>
              <a:t>Недостаци</a:t>
            </a:r>
            <a:r>
              <a:rPr lang="sr-Cyrl-RS" sz="2400" dirty="0" smtClean="0"/>
              <a:t> </a:t>
            </a:r>
            <a:r>
              <a:rPr lang="sr-Cyrl-RS" sz="2400" b="1" dirty="0"/>
              <a:t>назалних </a:t>
            </a:r>
            <a:r>
              <a:rPr lang="sr-Cyrl-RS" sz="2400" b="1" dirty="0" smtClean="0"/>
              <a:t>капи</a:t>
            </a:r>
            <a:r>
              <a:rPr lang="sr-Cyrl-RS" sz="2400" dirty="0" smtClean="0"/>
              <a:t>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Непрецизно </a:t>
            </a:r>
            <a:r>
              <a:rPr lang="sr-Cyrl-RS" sz="2400" dirty="0"/>
              <a:t>дозирање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Брза назална дренажа.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Неопходан </a:t>
            </a:r>
            <a:r>
              <a:rPr lang="sr-Cyrl-RS" sz="2400" dirty="0"/>
              <a:t>је додатак </a:t>
            </a:r>
            <a:r>
              <a:rPr lang="sr-Cyrl-RS" sz="2400" b="1" dirty="0" smtClean="0"/>
              <a:t>конзерванаса</a:t>
            </a:r>
            <a:r>
              <a:rPr lang="sr-Cyrl-RS" sz="2400" dirty="0" smtClean="0"/>
              <a:t>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Конзерванси </a:t>
            </a:r>
            <a:r>
              <a:rPr lang="sr-Cyrl-RS" sz="2400" dirty="0"/>
              <a:t>могу оштетити слузницу носа након дуже примене. </a:t>
            </a:r>
            <a:endParaRPr lang="sr-Cyrl-R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9082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/>
              <a:t>Капи за нос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sr-Cyrl-RS" sz="2400" dirty="0"/>
              <a:t>Официналне назалне капи по Магистралним формулама 2008: </a:t>
            </a:r>
            <a:endParaRPr lang="sr-Cyrl-RS" sz="2400" dirty="0" smtClean="0"/>
          </a:p>
          <a:p>
            <a:pPr marL="82296" indent="0">
              <a:buNone/>
            </a:pP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сребро-албуминоацетилтанат </a:t>
            </a:r>
            <a:r>
              <a:rPr lang="sr-Cyrl-RS" sz="2400" dirty="0">
                <a:latin typeface="Corbel" panose="020B0503020204020204" pitchFamily="34" charset="0"/>
              </a:rPr>
              <a:t>(антисептик, </a:t>
            </a:r>
            <a:r>
              <a:rPr lang="sr-Cyrl-RS" sz="2400" dirty="0" smtClean="0">
                <a:latin typeface="Corbel" panose="020B0503020204020204" pitchFamily="34" charset="0"/>
              </a:rPr>
              <a:t>адстрингенс)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ефедрин- хидрохлорид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нафазолин-хидрохлорид </a:t>
            </a:r>
            <a:r>
              <a:rPr lang="sr-Cyrl-RS" sz="2400" dirty="0">
                <a:latin typeface="Corbel" panose="020B0503020204020204" pitchFamily="34" charset="0"/>
              </a:rPr>
              <a:t>капи за нос (деконгестиви</a:t>
            </a:r>
            <a:r>
              <a:rPr lang="sr-Cyrl-RS" sz="2400" dirty="0" smtClean="0"/>
              <a:t>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err="1" smtClean="0">
                <a:latin typeface="Corbel" panose="020B0503020204020204" pitchFamily="34" charset="0"/>
              </a:rPr>
              <a:t>натријум-хлорид</a:t>
            </a:r>
            <a:r>
              <a:rPr lang="en-US" sz="2400" dirty="0" smtClean="0">
                <a:latin typeface="Corbel" panose="020B0503020204020204" pitchFamily="34" charset="0"/>
              </a:rPr>
              <a:t> </a:t>
            </a:r>
            <a:r>
              <a:rPr lang="en-US" sz="2400" dirty="0" err="1" smtClean="0">
                <a:latin typeface="Corbel" panose="020B0503020204020204" pitchFamily="34" charset="0"/>
              </a:rPr>
              <a:t>изотоничне</a:t>
            </a:r>
            <a:r>
              <a:rPr lang="en-US" sz="2400" dirty="0" smtClean="0">
                <a:latin typeface="Corbel" panose="020B0503020204020204" pitchFamily="34" charset="0"/>
              </a:rPr>
              <a:t> </a:t>
            </a:r>
            <a:r>
              <a:rPr lang="en-US" sz="2400" dirty="0" err="1" smtClean="0">
                <a:latin typeface="Corbel" panose="020B0503020204020204" pitchFamily="34" charset="0"/>
              </a:rPr>
              <a:t>капи</a:t>
            </a:r>
            <a:r>
              <a:rPr lang="en-US" sz="2400" dirty="0" smtClean="0">
                <a:latin typeface="Corbel" panose="020B0503020204020204" pitchFamily="34" charset="0"/>
              </a:rPr>
              <a:t> </a:t>
            </a:r>
            <a:r>
              <a:rPr lang="en-US" sz="2400" dirty="0" err="1" smtClean="0">
                <a:latin typeface="Corbel" panose="020B0503020204020204" pitchFamily="34" charset="0"/>
              </a:rPr>
              <a:t>за</a:t>
            </a:r>
            <a:r>
              <a:rPr lang="en-US" sz="2400" dirty="0" smtClean="0">
                <a:latin typeface="Corbel" panose="020B0503020204020204" pitchFamily="34" charset="0"/>
              </a:rPr>
              <a:t> </a:t>
            </a:r>
            <a:r>
              <a:rPr lang="en-US" sz="2400" dirty="0" err="1" smtClean="0">
                <a:latin typeface="Corbel" panose="020B0503020204020204" pitchFamily="34" charset="0"/>
              </a:rPr>
              <a:t>нос</a:t>
            </a:r>
            <a:r>
              <a:rPr lang="en-US" sz="2400" dirty="0" smtClean="0">
                <a:latin typeface="Corbel" panose="020B0503020204020204" pitchFamily="34" charset="0"/>
              </a:rPr>
              <a:t> (</a:t>
            </a:r>
            <a:r>
              <a:rPr lang="en-US" sz="2400" dirty="0" err="1">
                <a:latin typeface="Corbel" panose="020B0503020204020204" pitchFamily="34" charset="0"/>
              </a:rPr>
              <a:t>влажење</a:t>
            </a:r>
            <a:r>
              <a:rPr lang="en-US" sz="2400" dirty="0">
                <a:latin typeface="Corbel" panose="020B0503020204020204" pitchFamily="34" charset="0"/>
              </a:rPr>
              <a:t> </a:t>
            </a:r>
            <a:r>
              <a:rPr lang="en-US" sz="2400" dirty="0" err="1">
                <a:latin typeface="Corbel" panose="020B0503020204020204" pitchFamily="34" charset="0"/>
              </a:rPr>
              <a:t>носне</a:t>
            </a:r>
            <a:r>
              <a:rPr lang="en-US" sz="2400" dirty="0">
                <a:latin typeface="Corbel" panose="020B0503020204020204" pitchFamily="34" charset="0"/>
              </a:rPr>
              <a:t> </a:t>
            </a:r>
            <a:r>
              <a:rPr lang="en-US" sz="2400" dirty="0" err="1">
                <a:latin typeface="Corbel" panose="020B0503020204020204" pitchFamily="34" charset="0"/>
              </a:rPr>
              <a:t>слузокоже</a:t>
            </a:r>
            <a:r>
              <a:rPr lang="en-US" sz="2400" dirty="0">
                <a:latin typeface="Corbel" panose="020B0503020204020204" pitchFamily="34" charset="0"/>
              </a:rPr>
              <a:t>).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5934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b="1" i="1" dirty="0"/>
              <a:t>Спреј за нос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447800"/>
            <a:ext cx="7498080" cy="51816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Спреј </a:t>
            </a:r>
            <a:r>
              <a:rPr lang="sr-Cyrl-RS" sz="2400" dirty="0">
                <a:latin typeface="Corbel" panose="020B0503020204020204" pitchFamily="34" charset="0"/>
              </a:rPr>
              <a:t>за нос може да </a:t>
            </a:r>
            <a:r>
              <a:rPr lang="sr-Cyrl-RS" sz="2400" b="1" dirty="0">
                <a:latin typeface="Corbel" panose="020B0503020204020204" pitchFamily="34" charset="0"/>
              </a:rPr>
              <a:t>садржи растворе, суспензије и емулзије </a:t>
            </a:r>
            <a:r>
              <a:rPr lang="sr-Cyrl-RS" sz="2400" dirty="0">
                <a:latin typeface="Corbel" panose="020B0503020204020204" pitchFamily="34" charset="0"/>
              </a:rPr>
              <a:t>које се примењују распршивањем у носне шупљине</a:t>
            </a:r>
            <a:r>
              <a:rPr lang="sr-Cyrl-RS" sz="2400" dirty="0" smtClean="0">
                <a:latin typeface="Corbel" panose="020B0503020204020204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400" dirty="0" smtClean="0">
                <a:latin typeface="Corbel" panose="020B0503020204020204" pitchFamily="34" charset="0"/>
              </a:rPr>
              <a:t>Спреј </a:t>
            </a:r>
            <a:r>
              <a:rPr lang="sr-Latn-RS" sz="2400" dirty="0">
                <a:latin typeface="Corbel" panose="020B0503020204020204" pitchFamily="34" charset="0"/>
              </a:rPr>
              <a:t>на бази раствора и суспензија има предност у односу на спреј у праху јер спреј у праху има тенденцију да изазове иритацију носне слузокоже. 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Волумен </a:t>
            </a:r>
            <a:r>
              <a:rPr lang="sr-Cyrl-RS" sz="2400" dirty="0">
                <a:latin typeface="Corbel" panose="020B0503020204020204" pitchFamily="34" charset="0"/>
              </a:rPr>
              <a:t>примењене дозе мора бити у опсегу од  </a:t>
            </a:r>
            <a:r>
              <a:rPr lang="en-US" sz="2400" b="1" dirty="0">
                <a:solidFill>
                  <a:srgbClr val="FF0000"/>
                </a:solidFill>
                <a:latin typeface="Corbel" panose="020B0503020204020204" pitchFamily="34" charset="0"/>
              </a:rPr>
              <a:t>25 </a:t>
            </a:r>
            <a:r>
              <a:rPr lang="en-US" sz="2400" b="1" dirty="0" err="1">
                <a:solidFill>
                  <a:srgbClr val="FF0000"/>
                </a:solidFill>
                <a:latin typeface="Corbel" panose="020B0503020204020204" pitchFamily="34" charset="0"/>
              </a:rPr>
              <a:t>до</a:t>
            </a:r>
            <a:r>
              <a:rPr lang="en-US" sz="2400" b="1" dirty="0">
                <a:solidFill>
                  <a:srgbClr val="FF0000"/>
                </a:solidFill>
                <a:latin typeface="Corbel" panose="020B0503020204020204" pitchFamily="34" charset="0"/>
              </a:rPr>
              <a:t> 200 </a:t>
            </a:r>
            <a:r>
              <a:rPr lang="en-US" sz="2400" b="1" dirty="0" err="1">
                <a:solidFill>
                  <a:srgbClr val="FF0000"/>
                </a:solidFill>
                <a:latin typeface="Corbel" panose="020B0503020204020204" pitchFamily="34" charset="0"/>
              </a:rPr>
              <a:t>μl</a:t>
            </a:r>
            <a:r>
              <a:rPr lang="en-US" sz="2400" dirty="0">
                <a:latin typeface="Corbel" panose="020B0503020204020204" pitchFamily="34" charset="0"/>
              </a:rPr>
              <a:t> </a:t>
            </a:r>
            <a:r>
              <a:rPr lang="en-US" sz="2400" dirty="0" err="1">
                <a:latin typeface="Corbel" panose="020B0503020204020204" pitchFamily="34" charset="0"/>
              </a:rPr>
              <a:t>по</a:t>
            </a:r>
            <a:r>
              <a:rPr lang="en-US" sz="2400" dirty="0">
                <a:latin typeface="Corbel" panose="020B0503020204020204" pitchFamily="34" charset="0"/>
              </a:rPr>
              <a:t> </a:t>
            </a:r>
            <a:r>
              <a:rPr lang="sr-Cyrl-RS" sz="2400" dirty="0">
                <a:latin typeface="Corbel" panose="020B0503020204020204" pitchFamily="34" charset="0"/>
              </a:rPr>
              <a:t>ноздрви</a:t>
            </a:r>
            <a:r>
              <a:rPr lang="sr-Cyrl-RS" sz="2400" dirty="0" smtClean="0">
                <a:latin typeface="Corbel" panose="020B0503020204020204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Спреј </a:t>
            </a:r>
            <a:r>
              <a:rPr lang="sr-Cyrl-RS" sz="2400" dirty="0">
                <a:latin typeface="Corbel" panose="020B0503020204020204" pitchFamily="34" charset="0"/>
              </a:rPr>
              <a:t>се може користити у циљу постизања </a:t>
            </a:r>
            <a:r>
              <a:rPr lang="sr-Cyrl-RS" sz="2400" b="1" dirty="0">
                <a:solidFill>
                  <a:srgbClr val="FF0000"/>
                </a:solidFill>
                <a:latin typeface="Corbel" panose="020B0503020204020204" pitchFamily="34" charset="0"/>
              </a:rPr>
              <a:t>локалног и системског деловања</a:t>
            </a:r>
            <a:r>
              <a:rPr lang="sr-Cyrl-RS" sz="2400" dirty="0">
                <a:latin typeface="Corbel" panose="020B0503020204020204" pitchFamily="34" charset="0"/>
              </a:rPr>
              <a:t>.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Величина </a:t>
            </a:r>
            <a:r>
              <a:rPr lang="sr-Cyrl-RS" sz="2400" dirty="0">
                <a:latin typeface="Corbel" panose="020B0503020204020204" pitchFamily="34" charset="0"/>
              </a:rPr>
              <a:t>капи спреја треба да омогући депоновање/локализовање на нивоу носне шупљине.</a:t>
            </a:r>
            <a:endParaRPr lang="en-US" sz="2400" dirty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37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/>
              <a:t>Спреј за нос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b="1" i="1" dirty="0" err="1" smtClean="0">
                <a:solidFill>
                  <a:srgbClr val="FF0000"/>
                </a:solidFill>
                <a:latin typeface="Corbel" panose="020B0503020204020204" pitchFamily="34" charset="0"/>
              </a:rPr>
              <a:t>Minirin</a:t>
            </a:r>
            <a:r>
              <a:rPr lang="en-US" sz="2400" b="1" i="1" dirty="0">
                <a:solidFill>
                  <a:srgbClr val="FF0000"/>
                </a:solidFill>
                <a:latin typeface="Corbel" panose="020B0503020204020204" pitchFamily="34" charset="0"/>
              </a:rPr>
              <a:t>® </a:t>
            </a:r>
            <a:r>
              <a:rPr lang="sr-Cyrl-RS" sz="2400" dirty="0">
                <a:latin typeface="Corbel" panose="020B0503020204020204" pitchFamily="34" charset="0"/>
              </a:rPr>
              <a:t>садржи раствор </a:t>
            </a:r>
            <a:r>
              <a:rPr lang="sr-Cyrl-RS" sz="2400" b="1" dirty="0">
                <a:solidFill>
                  <a:srgbClr val="FF0000"/>
                </a:solidFill>
                <a:latin typeface="Corbel" panose="020B0503020204020204" pitchFamily="34" charset="0"/>
              </a:rPr>
              <a:t>дезмопресина</a:t>
            </a:r>
            <a:r>
              <a:rPr lang="sr-Cyrl-RS" sz="2400" dirty="0">
                <a:solidFill>
                  <a:srgbClr val="FF0000"/>
                </a:solidFill>
                <a:latin typeface="Corbel" panose="020B0503020204020204" pitchFamily="34" charset="0"/>
              </a:rPr>
              <a:t> </a:t>
            </a:r>
            <a:r>
              <a:rPr lang="sr-Cyrl-RS" sz="2400" dirty="0">
                <a:latin typeface="Corbel" panose="020B0503020204020204" pitchFamily="34" charset="0"/>
              </a:rPr>
              <a:t>који делује као природни хормон вазопресин.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Користи </a:t>
            </a:r>
            <a:r>
              <a:rPr lang="sr-Cyrl-RS" sz="2400" dirty="0">
                <a:latin typeface="Corbel" panose="020B0503020204020204" pitchFamily="34" charset="0"/>
              </a:rPr>
              <a:t>се у терапији </a:t>
            </a:r>
            <a:r>
              <a:rPr lang="sr-Cyrl-RS" sz="2400" b="1" dirty="0" smtClean="0">
                <a:latin typeface="Corbel" panose="020B0503020204020204" pitchFamily="34" charset="0"/>
              </a:rPr>
              <a:t>дијабетес</a:t>
            </a:r>
          </a:p>
          <a:p>
            <a:pPr marL="82296" indent="0">
              <a:buNone/>
            </a:pPr>
            <a:r>
              <a:rPr lang="sr-Cyrl-RS" sz="2400" b="1" dirty="0" smtClean="0">
                <a:latin typeface="Corbel" panose="020B0503020204020204" pitchFamily="34" charset="0"/>
              </a:rPr>
              <a:t>инсипидуса </a:t>
            </a:r>
            <a:r>
              <a:rPr lang="sr-Cyrl-RS" sz="2400" dirty="0">
                <a:latin typeface="Corbel" panose="020B0503020204020204" pitchFamily="34" charset="0"/>
              </a:rPr>
              <a:t>или </a:t>
            </a:r>
            <a:r>
              <a:rPr lang="sr-Cyrl-RS" sz="2400" b="1" dirty="0">
                <a:latin typeface="Corbel" panose="020B0503020204020204" pitchFamily="34" charset="0"/>
              </a:rPr>
              <a:t>траумом изазване </a:t>
            </a:r>
            <a:endParaRPr lang="sr-Cyrl-RS" sz="2400" b="1" dirty="0" smtClean="0">
              <a:latin typeface="Corbel" panose="020B0503020204020204" pitchFamily="34" charset="0"/>
            </a:endParaRPr>
          </a:p>
          <a:p>
            <a:pPr marL="82296" indent="0">
              <a:buNone/>
            </a:pPr>
            <a:r>
              <a:rPr lang="sr-Cyrl-RS" sz="2400" b="1" dirty="0" smtClean="0">
                <a:latin typeface="Corbel" panose="020B0503020204020204" pitchFamily="34" charset="0"/>
              </a:rPr>
              <a:t>полиурије</a:t>
            </a:r>
            <a:r>
              <a:rPr lang="sr-Cyrl-RS" sz="2400" dirty="0">
                <a:latin typeface="Corbel" panose="020B0503020204020204" pitchFamily="34" charset="0"/>
              </a:rPr>
              <a:t>.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400" b="1" i="1" dirty="0" smtClean="0">
                <a:solidFill>
                  <a:srgbClr val="FF0000"/>
                </a:solidFill>
                <a:latin typeface="Corbel" panose="020B0503020204020204" pitchFamily="34" charset="0"/>
              </a:rPr>
              <a:t>Allergodil</a:t>
            </a:r>
            <a:r>
              <a:rPr lang="en-US" sz="2400" b="1" i="1" dirty="0">
                <a:solidFill>
                  <a:srgbClr val="FF0000"/>
                </a:solidFill>
                <a:latin typeface="Corbel" panose="020B0503020204020204" pitchFamily="34" charset="0"/>
              </a:rPr>
              <a:t>® </a:t>
            </a:r>
            <a:r>
              <a:rPr lang="sr-Cyrl-RS" sz="2400" dirty="0">
                <a:latin typeface="Corbel" panose="020B0503020204020204" pitchFamily="34" charset="0"/>
              </a:rPr>
              <a:t>спреј за нос садржи </a:t>
            </a:r>
            <a:r>
              <a:rPr lang="sr-Cyrl-RS" sz="2400" b="1" dirty="0">
                <a:solidFill>
                  <a:srgbClr val="FF0000"/>
                </a:solidFill>
                <a:latin typeface="Corbel" panose="020B0503020204020204" pitchFamily="34" charset="0"/>
              </a:rPr>
              <a:t>азеластин</a:t>
            </a:r>
            <a:r>
              <a:rPr lang="sr-Cyrl-RS" sz="2400" dirty="0">
                <a:solidFill>
                  <a:srgbClr val="FF0000"/>
                </a:solidFill>
                <a:latin typeface="Corbel" panose="020B0503020204020204" pitchFamily="34" charset="0"/>
              </a:rPr>
              <a:t> </a:t>
            </a:r>
            <a:r>
              <a:rPr lang="sr-Cyrl-RS" sz="2400" dirty="0">
                <a:latin typeface="Corbel" panose="020B0503020204020204" pitchFamily="34" charset="0"/>
              </a:rPr>
              <a:t>као активну сусптанцу и користи се у терапији </a:t>
            </a:r>
            <a:r>
              <a:rPr lang="sr-Cyrl-RS" sz="2400" b="1" dirty="0">
                <a:latin typeface="Corbel" panose="020B0503020204020204" pitchFamily="34" charset="0"/>
              </a:rPr>
              <a:t>алергијског ринитиса</a:t>
            </a:r>
            <a:r>
              <a:rPr lang="sr-Cyrl-RS" sz="2400" dirty="0" smtClean="0">
                <a:latin typeface="Corbel" panose="020B0503020204020204" pitchFamily="34" charset="0"/>
              </a:rPr>
              <a:t>. </a:t>
            </a:r>
            <a:endParaRPr lang="en-US" sz="2400" dirty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Corbel" panose="020B0503020204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981200"/>
            <a:ext cx="1676400" cy="2163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939145"/>
            <a:ext cx="2013671" cy="1789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034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/>
              <a:t>Предности назалног пута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Ø"/>
            </a:pPr>
            <a:r>
              <a:rPr lang="sr-Cyrl-RS" sz="2400" dirty="0" smtClean="0"/>
              <a:t>Бржа апсорпције у </a:t>
            </a:r>
            <a:r>
              <a:rPr lang="sr-Cyrl-RS" sz="2400" dirty="0"/>
              <a:t>односу на пероралну </a:t>
            </a:r>
            <a:r>
              <a:rPr lang="sr-Cyrl-RS" sz="2400" dirty="0" smtClean="0"/>
              <a:t>примену.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sr-Cyrl-RS" sz="2400" dirty="0" smtClean="0"/>
              <a:t>Максимална </a:t>
            </a:r>
            <a:r>
              <a:rPr lang="sr-Cyrl-RS" sz="2400" dirty="0"/>
              <a:t>концентрација лека у крви се постиже након 15-30 мин по примени препарата. </a:t>
            </a:r>
            <a:endParaRPr lang="sr-Cyrl-RS" sz="2400" dirty="0" smtClean="0"/>
          </a:p>
          <a:p>
            <a:pPr marL="82296" lvl="0" indent="0">
              <a:buNone/>
            </a:pPr>
            <a:endParaRPr lang="sr-Cyrl-RS" sz="2400" dirty="0" smtClean="0"/>
          </a:p>
          <a:p>
            <a:pPr marL="82296" lvl="0" indent="0">
              <a:buNone/>
            </a:pPr>
            <a:r>
              <a:rPr lang="sr-Cyrl-RS" sz="2400" b="1" dirty="0" smtClean="0">
                <a:solidFill>
                  <a:srgbClr val="FF0000"/>
                </a:solidFill>
              </a:rPr>
              <a:t>Суматриптан (у терапији мигрене):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таблета </a:t>
            </a:r>
            <a:r>
              <a:rPr lang="sr-Cyrl-RS" sz="2400" dirty="0">
                <a:latin typeface="Corbel" panose="020B0503020204020204" pitchFamily="34" charset="0"/>
              </a:rPr>
              <a:t>од </a:t>
            </a:r>
            <a:r>
              <a:rPr lang="sr-Latn-RS" sz="2400" b="1" dirty="0">
                <a:latin typeface="Corbel" panose="020B0503020204020204" pitchFamily="34" charset="0"/>
              </a:rPr>
              <a:t>25</a:t>
            </a:r>
            <a:r>
              <a:rPr lang="sr-Latn-RS" sz="2400" dirty="0">
                <a:latin typeface="Corbel" panose="020B0503020204020204" pitchFamily="34" charset="0"/>
              </a:rPr>
              <a:t> mg, </a:t>
            </a:r>
            <a:r>
              <a:rPr lang="sr-Latn-RS" sz="2400" b="1" dirty="0">
                <a:latin typeface="Corbel" panose="020B0503020204020204" pitchFamily="34" charset="0"/>
              </a:rPr>
              <a:t>50</a:t>
            </a:r>
            <a:r>
              <a:rPr lang="sr-Latn-RS" sz="2400" dirty="0">
                <a:latin typeface="Corbel" panose="020B0503020204020204" pitchFamily="34" charset="0"/>
              </a:rPr>
              <a:t> mg и </a:t>
            </a:r>
            <a:r>
              <a:rPr lang="sr-Latn-RS" sz="2400" b="1" dirty="0">
                <a:latin typeface="Corbel" panose="020B0503020204020204" pitchFamily="34" charset="0"/>
              </a:rPr>
              <a:t>100</a:t>
            </a:r>
            <a:r>
              <a:rPr lang="sr-Latn-RS" sz="2400" dirty="0">
                <a:latin typeface="Corbel" panose="020B0503020204020204" pitchFamily="34" charset="0"/>
              </a:rPr>
              <a:t> mg</a:t>
            </a:r>
            <a:r>
              <a:rPr lang="sr-Latn-RS" sz="2400" dirty="0"/>
              <a:t>, </a:t>
            </a:r>
            <a:endParaRPr lang="sr-Cyrl-RS" sz="2400" dirty="0" smtClean="0"/>
          </a:p>
          <a:p>
            <a:pPr lvl="0">
              <a:buFont typeface="Wingdings" panose="05000000000000000000" pitchFamily="2" charset="2"/>
              <a:buChar char="Ø"/>
            </a:pPr>
            <a:r>
              <a:rPr lang="sr-Latn-RS" sz="2400" dirty="0" smtClean="0">
                <a:latin typeface="Corbel" panose="020B0503020204020204" pitchFamily="34" charset="0"/>
              </a:rPr>
              <a:t>н</a:t>
            </a:r>
            <a:r>
              <a:rPr lang="sr-Cyrl-RS" sz="2400" dirty="0" smtClean="0">
                <a:latin typeface="Corbel" panose="020B0503020204020204" pitchFamily="34" charset="0"/>
              </a:rPr>
              <a:t>азални</a:t>
            </a:r>
            <a:r>
              <a:rPr lang="sr-Latn-RS" sz="2400" dirty="0" smtClean="0">
                <a:latin typeface="Corbel" panose="020B0503020204020204" pitchFamily="34" charset="0"/>
              </a:rPr>
              <a:t> спреј </a:t>
            </a:r>
            <a:r>
              <a:rPr lang="sr-Latn-RS" sz="2400" dirty="0">
                <a:latin typeface="Corbel" panose="020B0503020204020204" pitchFamily="34" charset="0"/>
              </a:rPr>
              <a:t>у дози од </a:t>
            </a:r>
            <a:r>
              <a:rPr lang="sr-Latn-RS" sz="2400" b="1" dirty="0">
                <a:latin typeface="Corbel" panose="020B0503020204020204" pitchFamily="34" charset="0"/>
              </a:rPr>
              <a:t>5</a:t>
            </a:r>
            <a:r>
              <a:rPr lang="sr-Latn-RS" sz="2400" dirty="0">
                <a:latin typeface="Corbel" panose="020B0503020204020204" pitchFamily="34" charset="0"/>
              </a:rPr>
              <a:t>  mg  </a:t>
            </a:r>
            <a:r>
              <a:rPr lang="sr-Cyrl-RS" sz="2400" dirty="0">
                <a:latin typeface="Corbel" panose="020B0503020204020204" pitchFamily="34" charset="0"/>
              </a:rPr>
              <a:t>и</a:t>
            </a:r>
            <a:r>
              <a:rPr lang="sr-Latn-RS" sz="2400" dirty="0">
                <a:latin typeface="Corbel" panose="020B0503020204020204" pitchFamily="34" charset="0"/>
              </a:rPr>
              <a:t>  </a:t>
            </a:r>
            <a:r>
              <a:rPr lang="sr-Latn-RS" sz="2400" b="1" dirty="0">
                <a:latin typeface="Corbel" panose="020B0503020204020204" pitchFamily="34" charset="0"/>
              </a:rPr>
              <a:t>20</a:t>
            </a:r>
            <a:r>
              <a:rPr lang="sr-Latn-RS" sz="2400" dirty="0">
                <a:latin typeface="Corbel" panose="020B0503020204020204" pitchFamily="34" charset="0"/>
              </a:rPr>
              <a:t>  </a:t>
            </a:r>
            <a:r>
              <a:rPr lang="sr-Latn-RS" sz="2400" dirty="0" smtClean="0">
                <a:latin typeface="Corbel" panose="020B0503020204020204" pitchFamily="34" charset="0"/>
              </a:rPr>
              <a:t>mg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sr-Latn-RS" sz="2400" dirty="0" smtClean="0">
                <a:latin typeface="Corbel" panose="020B0503020204020204" pitchFamily="34" charset="0"/>
              </a:rPr>
              <a:t>субкутан</a:t>
            </a:r>
            <a:r>
              <a:rPr lang="sr-Cyrl-RS" sz="2400" dirty="0" smtClean="0">
                <a:latin typeface="Corbel" panose="020B0503020204020204" pitchFamily="34" charset="0"/>
              </a:rPr>
              <a:t>а</a:t>
            </a:r>
            <a:r>
              <a:rPr lang="sr-Latn-RS" sz="2400" dirty="0" smtClean="0">
                <a:latin typeface="Corbel" panose="020B0503020204020204" pitchFamily="34" charset="0"/>
              </a:rPr>
              <a:t> инјекциј</a:t>
            </a:r>
            <a:r>
              <a:rPr lang="sr-Cyrl-RS" sz="2400" dirty="0" smtClean="0">
                <a:latin typeface="Corbel" panose="020B0503020204020204" pitchFamily="34" charset="0"/>
              </a:rPr>
              <a:t>а</a:t>
            </a:r>
            <a:r>
              <a:rPr lang="sr-Latn-RS" sz="2400" dirty="0" smtClean="0">
                <a:latin typeface="Corbel" panose="020B0503020204020204" pitchFamily="34" charset="0"/>
              </a:rPr>
              <a:t> </a:t>
            </a:r>
            <a:r>
              <a:rPr lang="sr-Latn-RS" sz="2400" dirty="0">
                <a:latin typeface="Corbel" panose="020B0503020204020204" pitchFamily="34" charset="0"/>
              </a:rPr>
              <a:t>у дози од </a:t>
            </a:r>
            <a:r>
              <a:rPr lang="sr-Latn-RS" sz="2400" b="1" dirty="0">
                <a:latin typeface="Corbel" panose="020B0503020204020204" pitchFamily="34" charset="0"/>
              </a:rPr>
              <a:t>4</a:t>
            </a:r>
            <a:r>
              <a:rPr lang="sr-Latn-RS" sz="2400" dirty="0">
                <a:latin typeface="Corbel" panose="020B0503020204020204" pitchFamily="34" charset="0"/>
              </a:rPr>
              <a:t> mg и </a:t>
            </a:r>
            <a:r>
              <a:rPr lang="sr-Latn-RS" sz="2400" b="1" dirty="0">
                <a:latin typeface="Corbel" panose="020B0503020204020204" pitchFamily="34" charset="0"/>
              </a:rPr>
              <a:t>6</a:t>
            </a:r>
            <a:r>
              <a:rPr lang="sr-Latn-RS" sz="2400" dirty="0">
                <a:latin typeface="Corbel" panose="020B0503020204020204" pitchFamily="34" charset="0"/>
              </a:rPr>
              <a:t> mg</a:t>
            </a:r>
            <a:r>
              <a:rPr lang="sr-Cyrl-RS" sz="2400" dirty="0"/>
              <a:t>. 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953000"/>
            <a:ext cx="2452687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707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/>
              <a:t>Спреј за нос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i="1" dirty="0" err="1" smtClean="0">
                <a:solidFill>
                  <a:srgbClr val="FF0000"/>
                </a:solidFill>
              </a:rPr>
              <a:t>Synapsin</a:t>
            </a:r>
            <a:r>
              <a:rPr lang="en-US" b="1" dirty="0">
                <a:solidFill>
                  <a:srgbClr val="FF0000"/>
                </a:solidFill>
              </a:rPr>
              <a:t>®</a:t>
            </a:r>
            <a:r>
              <a:rPr lang="sr-Cyrl-RS" b="1" dirty="0">
                <a:solidFill>
                  <a:srgbClr val="FF0000"/>
                </a:solidFill>
              </a:rPr>
              <a:t> </a:t>
            </a:r>
            <a:r>
              <a:rPr lang="sr-Cyrl-RS" dirty="0"/>
              <a:t>назални спреј, новија формулација која садржи </a:t>
            </a:r>
            <a:r>
              <a:rPr lang="sr-Cyrl-RS" b="1" dirty="0"/>
              <a:t>никотинамид</a:t>
            </a:r>
            <a:r>
              <a:rPr lang="sr-Cyrl-RS" dirty="0"/>
              <a:t> и </a:t>
            </a:r>
            <a:r>
              <a:rPr lang="sr-Cyrl-RS" b="1" dirty="0"/>
              <a:t>екстракт гинсенга</a:t>
            </a:r>
            <a:r>
              <a:rPr lang="sr-Cyrl-RS" dirty="0"/>
              <a:t>. </a:t>
            </a:r>
            <a:endParaRPr lang="sr-Cyrl-R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 smtClean="0"/>
              <a:t>Показано </a:t>
            </a:r>
            <a:r>
              <a:rPr lang="sr-Cyrl-RS" dirty="0"/>
              <a:t>је да интраназалном применим гинсенозиди, активни принципи екстракта гинка, пролазе крвно-мождану баријеру и делују на микроглијалне ћелије мозга, што је значајан напредак у односу на оралну примену. </a:t>
            </a:r>
            <a:endParaRPr lang="sr-Cyrl-RS" dirty="0" smtClean="0"/>
          </a:p>
          <a:p>
            <a:pPr>
              <a:buFont typeface="Wingdings" panose="05000000000000000000" pitchFamily="2" charset="2"/>
              <a:buChar char="Ø"/>
            </a:pPr>
            <a:endParaRPr lang="sr-Cyrl-RS" i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i="1" dirty="0" smtClean="0">
                <a:solidFill>
                  <a:srgbClr val="FF0000"/>
                </a:solidFill>
              </a:rPr>
              <a:t>Flu </a:t>
            </a:r>
            <a:r>
              <a:rPr lang="en-US" b="1" i="1" dirty="0">
                <a:solidFill>
                  <a:srgbClr val="FF0000"/>
                </a:solidFill>
              </a:rPr>
              <a:t>Mist</a:t>
            </a:r>
            <a:r>
              <a:rPr lang="en-US" b="1" dirty="0">
                <a:solidFill>
                  <a:srgbClr val="FF0000"/>
                </a:solidFill>
              </a:rPr>
              <a:t>® </a:t>
            </a:r>
            <a:r>
              <a:rPr lang="en-US" dirty="0" err="1">
                <a:latin typeface="Corbel" panose="020B0503020204020204" pitchFamily="34" charset="0"/>
              </a:rPr>
              <a:t>је</a:t>
            </a:r>
            <a:r>
              <a:rPr lang="en-US" dirty="0">
                <a:latin typeface="Corbel" panose="020B0503020204020204" pitchFamily="34" charset="0"/>
              </a:rPr>
              <a:t> </a:t>
            </a:r>
            <a:r>
              <a:rPr lang="en-US" dirty="0" err="1">
                <a:latin typeface="Corbel" panose="020B0503020204020204" pitchFamily="34" charset="0"/>
              </a:rPr>
              <a:t>вакцина</a:t>
            </a:r>
            <a:r>
              <a:rPr lang="en-US" dirty="0">
                <a:latin typeface="Corbel" panose="020B0503020204020204" pitchFamily="34" charset="0"/>
              </a:rPr>
              <a:t> </a:t>
            </a:r>
            <a:r>
              <a:rPr lang="en-US" dirty="0" err="1">
                <a:latin typeface="Corbel" panose="020B0503020204020204" pitchFamily="34" charset="0"/>
              </a:rPr>
              <a:t>против</a:t>
            </a:r>
            <a:r>
              <a:rPr lang="en-US" dirty="0">
                <a:latin typeface="Corbel" panose="020B0503020204020204" pitchFamily="34" charset="0"/>
              </a:rPr>
              <a:t> </a:t>
            </a:r>
            <a:r>
              <a:rPr lang="sr-Cyrl-RS" dirty="0"/>
              <a:t>грипа формулисана као назални спреј и има улогу </a:t>
            </a:r>
            <a:r>
              <a:rPr lang="sr-Cyrl-RS" dirty="0" smtClean="0"/>
              <a:t>да</a:t>
            </a:r>
          </a:p>
          <a:p>
            <a:pPr marL="82296" indent="0">
              <a:buNone/>
            </a:pPr>
            <a:r>
              <a:rPr lang="sr-Cyrl-RS" dirty="0">
                <a:latin typeface="Corbel" panose="020B0503020204020204" pitchFamily="34" charset="0"/>
              </a:rPr>
              <a:t> </a:t>
            </a:r>
            <a:r>
              <a:rPr lang="sr-Cyrl-RS" dirty="0" smtClean="0">
                <a:latin typeface="Corbel" panose="020B0503020204020204" pitchFamily="34" charset="0"/>
              </a:rPr>
              <a:t>    </a:t>
            </a:r>
            <a:r>
              <a:rPr lang="sr-Latn-RS" dirty="0" smtClean="0">
                <a:latin typeface="Corbel" panose="020B0503020204020204" pitchFamily="34" charset="0"/>
              </a:rPr>
              <a:t>покрене </a:t>
            </a:r>
            <a:r>
              <a:rPr lang="sr-Latn-RS" dirty="0">
                <a:latin typeface="Corbel" panose="020B0503020204020204" pitchFamily="34" charset="0"/>
              </a:rPr>
              <a:t>имунолошки одговор </a:t>
            </a:r>
            <a:r>
              <a:rPr lang="sr-Latn-RS" dirty="0" smtClean="0">
                <a:latin typeface="Corbel" panose="020B0503020204020204" pitchFamily="34" charset="0"/>
              </a:rPr>
              <a:t>у</a:t>
            </a:r>
            <a:endParaRPr lang="sr-Cyrl-RS" dirty="0" smtClean="0">
              <a:latin typeface="Corbel" panose="020B0503020204020204" pitchFamily="34" charset="0"/>
            </a:endParaRPr>
          </a:p>
          <a:p>
            <a:pPr marL="82296" indent="0">
              <a:buNone/>
            </a:pPr>
            <a:r>
              <a:rPr lang="sr-Cyrl-RS" dirty="0" smtClean="0">
                <a:latin typeface="Corbel" panose="020B0503020204020204" pitchFamily="34" charset="0"/>
              </a:rPr>
              <a:t>     </a:t>
            </a:r>
            <a:r>
              <a:rPr lang="sr-Latn-RS" dirty="0" smtClean="0">
                <a:latin typeface="Corbel" panose="020B0503020204020204" pitchFamily="34" charset="0"/>
              </a:rPr>
              <a:t>носу</a:t>
            </a:r>
            <a:r>
              <a:rPr lang="sr-Latn-RS" dirty="0">
                <a:latin typeface="Corbel" panose="020B0503020204020204" pitchFamily="34" charset="0"/>
              </a:rPr>
              <a:t>, </a:t>
            </a:r>
            <a:r>
              <a:rPr lang="sr-Cyrl-RS" dirty="0">
                <a:latin typeface="Corbel" panose="020B0503020204020204" pitchFamily="34" charset="0"/>
              </a:rPr>
              <a:t>месту </a:t>
            </a:r>
            <a:r>
              <a:rPr lang="sr-Latn-RS" dirty="0">
                <a:latin typeface="Corbel" panose="020B0503020204020204" pitchFamily="34" charset="0"/>
              </a:rPr>
              <a:t>где вирус улази у тело</a:t>
            </a:r>
            <a:r>
              <a:rPr lang="sr-Cyrl-RS" dirty="0">
                <a:latin typeface="Corbel" panose="020B0503020204020204" pitchFamily="34" charset="0"/>
              </a:rPr>
              <a:t>. </a:t>
            </a:r>
            <a:endParaRPr lang="en-US" dirty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419600"/>
            <a:ext cx="2286001" cy="2128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806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i="1" dirty="0"/>
              <a:t>Прашови за нос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Намењени су ушмркавању </a:t>
            </a:r>
            <a:r>
              <a:rPr lang="sr-Cyrl-RS" sz="2400" dirty="0"/>
              <a:t>у носне шупљине</a:t>
            </a:r>
            <a:r>
              <a:rPr lang="sr-Cyrl-RS" sz="24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Погодни </a:t>
            </a:r>
            <a:r>
              <a:rPr lang="sr-Cyrl-RS" sz="2400" dirty="0"/>
              <a:t>за супстанце које су </a:t>
            </a:r>
            <a:r>
              <a:rPr lang="sr-Cyrl-RS" sz="2400" b="1" dirty="0"/>
              <a:t>нестабилне у растворима и </a:t>
            </a:r>
            <a:r>
              <a:rPr lang="sr-Cyrl-RS" sz="2400" b="1" dirty="0" smtClean="0"/>
              <a:t>суспензијама.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Предност </a:t>
            </a:r>
            <a:r>
              <a:rPr lang="sr-Cyrl-RS" sz="2400" dirty="0"/>
              <a:t>у односу на течне дозиране облике подразумева </a:t>
            </a:r>
            <a:r>
              <a:rPr lang="sr-Cyrl-RS" sz="2400" b="1" dirty="0">
                <a:solidFill>
                  <a:srgbClr val="FF0000"/>
                </a:solidFill>
              </a:rPr>
              <a:t>већу стабилност формулације </a:t>
            </a:r>
            <a:r>
              <a:rPr lang="sr-Cyrl-RS" sz="2400" dirty="0"/>
              <a:t>и није потребно додавати конзервансе. </a:t>
            </a: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Честице </a:t>
            </a:r>
            <a:r>
              <a:rPr lang="sr-Cyrl-RS" sz="2400" dirty="0"/>
              <a:t>прашка морају да буду адекватне величине која омогућава депоновање/локализацију лека у носној шупљини.</a:t>
            </a: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2749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400" b="1" i="1" dirty="0">
                <a:latin typeface="Corbel" panose="020B0503020204020204" pitchFamily="34" charset="0"/>
              </a:rPr>
              <a:t>Назалне </a:t>
            </a:r>
            <a:r>
              <a:rPr lang="sr-Cyrl-RS" sz="2400" b="1" i="1" dirty="0" smtClean="0">
                <a:latin typeface="Corbel" panose="020B0503020204020204" pitchFamily="34" charset="0"/>
              </a:rPr>
              <a:t>масти</a:t>
            </a:r>
            <a:endParaRPr lang="en-US" sz="2400" dirty="0">
              <a:latin typeface="Corbel" panose="020B0503020204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Cyrl-RS" sz="2400" b="1" dirty="0" smtClean="0">
                <a:latin typeface="Corbel" panose="020B0503020204020204" pitchFamily="34" charset="0"/>
              </a:rPr>
              <a:t>Получврсти</a:t>
            </a:r>
            <a:r>
              <a:rPr lang="sr-Cyrl-RS" sz="2400" dirty="0" smtClean="0">
                <a:latin typeface="Corbel" panose="020B0503020204020204" pitchFamily="34" charset="0"/>
              </a:rPr>
              <a:t> </a:t>
            </a:r>
            <a:r>
              <a:rPr lang="sr-Cyrl-RS" sz="2400" dirty="0">
                <a:latin typeface="Corbel" panose="020B0503020204020204" pitchFamily="34" charset="0"/>
              </a:rPr>
              <a:t>препарати намењени за апликацију у назалну </a:t>
            </a:r>
            <a:r>
              <a:rPr lang="sr-Cyrl-RS" sz="2400" dirty="0" smtClean="0">
                <a:latin typeface="Corbel" panose="020B0503020204020204" pitchFamily="34" charset="0"/>
              </a:rPr>
              <a:t>шупљину.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Састоје </a:t>
            </a:r>
            <a:r>
              <a:rPr lang="sr-Cyrl-RS" sz="2400" dirty="0">
                <a:latin typeface="Corbel" panose="020B0503020204020204" pitchFamily="34" charset="0"/>
              </a:rPr>
              <a:t>од једне или више лековитих супстанци које се налазе у  одговарајућој подлози</a:t>
            </a:r>
            <a:r>
              <a:rPr lang="sr-Cyrl-RS" sz="2400" dirty="0" smtClean="0">
                <a:latin typeface="Corbel" panose="020B0503020204020204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 </a:t>
            </a:r>
            <a:r>
              <a:rPr lang="sr-Cyrl-RS" sz="2400" dirty="0">
                <a:latin typeface="Corbel" panose="020B0503020204020204" pitchFamily="34" charset="0"/>
              </a:rPr>
              <a:t>Стабилније су у односу на течне назалне препарате и због већег вискозитета остварују </a:t>
            </a:r>
            <a:r>
              <a:rPr lang="sr-Cyrl-RS" sz="2400" b="1" dirty="0">
                <a:solidFill>
                  <a:srgbClr val="FF0000"/>
                </a:solidFill>
                <a:latin typeface="Corbel" panose="020B0503020204020204" pitchFamily="34" charset="0"/>
              </a:rPr>
              <a:t>бољи контакт </a:t>
            </a:r>
            <a:r>
              <a:rPr lang="sr-Cyrl-RS" sz="2400" dirty="0">
                <a:latin typeface="Corbel" panose="020B0503020204020204" pitchFamily="34" charset="0"/>
              </a:rPr>
              <a:t>са слузокожом носа и </a:t>
            </a:r>
            <a:r>
              <a:rPr lang="sr-Cyrl-RS" sz="2400" b="1" dirty="0">
                <a:solidFill>
                  <a:srgbClr val="FF0000"/>
                </a:solidFill>
                <a:latin typeface="Corbel" panose="020B0503020204020204" pitchFamily="34" charset="0"/>
              </a:rPr>
              <a:t>не долази до цурења препарата</a:t>
            </a:r>
            <a:r>
              <a:rPr lang="sr-Cyrl-RS" sz="2400" dirty="0">
                <a:latin typeface="Corbel" panose="020B0503020204020204" pitchFamily="34" charset="0"/>
              </a:rPr>
              <a:t>.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43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4400" b="1" i="1" dirty="0">
                <a:latin typeface="Corbel" panose="020B0503020204020204" pitchFamily="34" charset="0"/>
              </a:rPr>
              <a:t>Назалне масти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0170" y="1503218"/>
            <a:ext cx="4659630" cy="48006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200" b="1" i="1" dirty="0" err="1" smtClean="0">
                <a:solidFill>
                  <a:srgbClr val="FF0000"/>
                </a:solidFill>
                <a:latin typeface="Corbel" panose="020B0503020204020204" pitchFamily="34" charset="0"/>
              </a:rPr>
              <a:t>Bactroban</a:t>
            </a:r>
            <a:r>
              <a:rPr lang="en-US" sz="2200" b="1" i="1" dirty="0" smtClean="0">
                <a:solidFill>
                  <a:srgbClr val="FF0000"/>
                </a:solidFill>
                <a:latin typeface="Corbel" panose="020B0503020204020204" pitchFamily="34" charset="0"/>
              </a:rPr>
              <a:t>®</a:t>
            </a:r>
            <a:r>
              <a:rPr lang="sr-Cyrl-RS" sz="2200" b="1" dirty="0" smtClean="0">
                <a:solidFill>
                  <a:srgbClr val="FF0000"/>
                </a:solidFill>
                <a:latin typeface="Corbel" panose="020B0503020204020204" pitchFamily="34" charset="0"/>
              </a:rPr>
              <a:t>- </a:t>
            </a:r>
            <a:r>
              <a:rPr lang="en-US" sz="2200" b="1" dirty="0" smtClean="0">
                <a:solidFill>
                  <a:srgbClr val="FF0000"/>
                </a:solidFill>
                <a:latin typeface="Corbel" panose="020B0503020204020204" pitchFamily="34" charset="0"/>
              </a:rPr>
              <a:t> </a:t>
            </a:r>
            <a:r>
              <a:rPr lang="en-US" sz="2200" b="1" dirty="0">
                <a:latin typeface="Corbel" panose="020B0503020204020204" pitchFamily="34" charset="0"/>
              </a:rPr>
              <a:t>2%</a:t>
            </a:r>
            <a:r>
              <a:rPr lang="en-US" sz="2200" dirty="0">
                <a:latin typeface="Corbel" panose="020B0503020204020204" pitchFamily="34" charset="0"/>
              </a:rPr>
              <a:t> </a:t>
            </a:r>
            <a:r>
              <a:rPr lang="sr-Cyrl-RS" sz="2200" dirty="0">
                <a:latin typeface="Corbel" panose="020B0503020204020204" pitchFamily="34" charset="0"/>
              </a:rPr>
              <a:t>маст за нос која садржи антибиотик </a:t>
            </a:r>
            <a:r>
              <a:rPr lang="sr-Cyrl-RS" sz="2200" b="1" dirty="0">
                <a:latin typeface="Corbel" panose="020B0503020204020204" pitchFamily="34" charset="0"/>
              </a:rPr>
              <a:t>мупироцин </a:t>
            </a:r>
            <a:r>
              <a:rPr lang="sr-Cyrl-RS" sz="2200" dirty="0">
                <a:latin typeface="Corbel" panose="020B0503020204020204" pitchFamily="34" charset="0"/>
              </a:rPr>
              <a:t>и користи се у лечењу </a:t>
            </a:r>
            <a:r>
              <a:rPr lang="sr-Cyrl-RS" sz="2200" b="1" dirty="0">
                <a:latin typeface="Corbel" panose="020B0503020204020204" pitchFamily="34" charset="0"/>
              </a:rPr>
              <a:t>локалне инфекције стафилококама</a:t>
            </a:r>
            <a:r>
              <a:rPr lang="sr-Cyrl-RS" sz="2200" dirty="0">
                <a:latin typeface="Corbel" panose="020B0503020204020204" pitchFamily="34" charset="0"/>
              </a:rPr>
              <a:t>. </a:t>
            </a:r>
            <a:endParaRPr lang="sr-Cyrl-RS" sz="22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sr-Cyrl-RS" sz="22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b="1" i="1" dirty="0" err="1" smtClean="0">
                <a:solidFill>
                  <a:srgbClr val="FF0000"/>
                </a:solidFill>
                <a:latin typeface="Corbel" panose="020B0503020204020204" pitchFamily="34" charset="0"/>
              </a:rPr>
              <a:t>Nisita</a:t>
            </a:r>
            <a:r>
              <a:rPr lang="en-US" sz="2200" b="1" i="1" dirty="0">
                <a:solidFill>
                  <a:srgbClr val="FF0000"/>
                </a:solidFill>
                <a:latin typeface="Corbel" panose="020B0503020204020204" pitchFamily="34" charset="0"/>
              </a:rPr>
              <a:t>®</a:t>
            </a:r>
            <a:r>
              <a:rPr lang="en-US" sz="2200" dirty="0">
                <a:latin typeface="Corbel" panose="020B0503020204020204" pitchFamily="34" charset="0"/>
              </a:rPr>
              <a:t> </a:t>
            </a:r>
            <a:r>
              <a:rPr lang="sr-Cyrl-RS" sz="2200" dirty="0">
                <a:latin typeface="Corbel" panose="020B0503020204020204" pitchFamily="34" charset="0"/>
              </a:rPr>
              <a:t>маст за нос која се </a:t>
            </a:r>
            <a:r>
              <a:rPr lang="sr-Cyrl-RS" sz="2200" dirty="0" smtClean="0">
                <a:latin typeface="Corbel" panose="020B0503020204020204" pitchFamily="34" charset="0"/>
              </a:rPr>
              <a:t>примењује </a:t>
            </a:r>
            <a:r>
              <a:rPr lang="sr-Cyrl-RS" sz="2200" dirty="0">
                <a:latin typeface="Corbel" panose="020B0503020204020204" pitchFamily="34" charset="0"/>
              </a:rPr>
              <a:t>код </a:t>
            </a:r>
            <a:r>
              <a:rPr lang="sr-Cyrl-RS" sz="2200" b="1" dirty="0">
                <a:latin typeface="Corbel" panose="020B0503020204020204" pitchFamily="34" charset="0"/>
              </a:rPr>
              <a:t>суве слузнице носа</a:t>
            </a:r>
            <a:r>
              <a:rPr lang="sr-Cyrl-RS" sz="2200" dirty="0">
                <a:latin typeface="Corbel" panose="020B0503020204020204" pitchFamily="34" charset="0"/>
              </a:rPr>
              <a:t> и садржи </a:t>
            </a:r>
            <a:r>
              <a:rPr lang="sr-Cyrl-RS" sz="2200" b="1" dirty="0">
                <a:latin typeface="Corbel" panose="020B0503020204020204" pitchFamily="34" charset="0"/>
              </a:rPr>
              <a:t>натријум хлорид </a:t>
            </a:r>
            <a:r>
              <a:rPr lang="sr-Cyrl-RS" sz="2200" dirty="0">
                <a:latin typeface="Corbel" panose="020B0503020204020204" pitchFamily="34" charset="0"/>
              </a:rPr>
              <a:t>и </a:t>
            </a:r>
            <a:r>
              <a:rPr lang="sr-Cyrl-RS" sz="2200" b="1" dirty="0">
                <a:latin typeface="Corbel" panose="020B0503020204020204" pitchFamily="34" charset="0"/>
              </a:rPr>
              <a:t>натријумхидроген </a:t>
            </a:r>
            <a:r>
              <a:rPr lang="sr-Cyrl-RS" sz="2200" b="1" dirty="0" smtClean="0">
                <a:latin typeface="Corbel" panose="020B0503020204020204" pitchFamily="34" charset="0"/>
              </a:rPr>
              <a:t>карбонат</a:t>
            </a:r>
            <a:r>
              <a:rPr lang="sr-Cyrl-RS" sz="2200" dirty="0" smtClean="0">
                <a:latin typeface="Corbel" panose="020B0503020204020204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endParaRPr lang="sr-Cyrl-RS" sz="22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200" dirty="0" smtClean="0">
                <a:latin typeface="Corbel" panose="020B0503020204020204" pitchFamily="34" charset="0"/>
              </a:rPr>
              <a:t> </a:t>
            </a:r>
            <a:r>
              <a:rPr lang="en-US" sz="2200" b="1" i="1" dirty="0" err="1">
                <a:solidFill>
                  <a:srgbClr val="FF0000"/>
                </a:solidFill>
                <a:latin typeface="Corbel" panose="020B0503020204020204" pitchFamily="34" charset="0"/>
              </a:rPr>
              <a:t>Emofix</a:t>
            </a:r>
            <a:r>
              <a:rPr lang="en-US" sz="2200" b="1" i="1" dirty="0">
                <a:solidFill>
                  <a:srgbClr val="FF0000"/>
                </a:solidFill>
                <a:latin typeface="Corbel" panose="020B0503020204020204" pitchFamily="34" charset="0"/>
              </a:rPr>
              <a:t>® </a:t>
            </a:r>
            <a:r>
              <a:rPr lang="sr-Cyrl-RS" sz="2200" dirty="0">
                <a:latin typeface="Corbel" panose="020B0503020204020204" pitchFamily="34" charset="0"/>
              </a:rPr>
              <a:t>маст користи се </a:t>
            </a:r>
            <a:r>
              <a:rPr lang="sr-Cyrl-RS" sz="2200" dirty="0" smtClean="0">
                <a:latin typeface="Corbel" panose="020B0503020204020204" pitchFamily="34" charset="0"/>
              </a:rPr>
              <a:t>за </a:t>
            </a:r>
            <a:r>
              <a:rPr lang="sr-Cyrl-RS" sz="2200" dirty="0">
                <a:latin typeface="Corbel" panose="020B0503020204020204" pitchFamily="34" charset="0"/>
              </a:rPr>
              <a:t>заустављање крварења.</a:t>
            </a:r>
            <a:endParaRPr lang="en-US" sz="2200" dirty="0">
              <a:latin typeface="Corbel" panose="020B0503020204020204" pitchFamily="34" charset="0"/>
            </a:endParaRPr>
          </a:p>
          <a:p>
            <a:endParaRPr lang="en-US" sz="22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1670" y="1447800"/>
            <a:ext cx="24574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5" descr="Nisita mast Nisita Masti, kapi i sprejevi za nos prodaj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610" y="2819400"/>
            <a:ext cx="2143125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995" y="4817052"/>
            <a:ext cx="214312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251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b="1" i="1" dirty="0">
                <a:latin typeface="Corbel" panose="020B0503020204020204" pitchFamily="34" charset="0"/>
              </a:rPr>
              <a:t>Назални </a:t>
            </a:r>
            <a:r>
              <a:rPr lang="sr-Cyrl-RS" b="1" i="1" dirty="0" smtClean="0">
                <a:latin typeface="Corbel" panose="020B0503020204020204" pitchFamily="34" charset="0"/>
              </a:rPr>
              <a:t>гел</a:t>
            </a:r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Примена </a:t>
            </a:r>
            <a:r>
              <a:rPr lang="sr-Cyrl-RS" sz="2400" dirty="0">
                <a:latin typeface="Corbel" panose="020B0503020204020204" pitchFamily="34" charset="0"/>
              </a:rPr>
              <a:t>назалног гела омогућава </a:t>
            </a:r>
            <a:r>
              <a:rPr lang="sr-Cyrl-RS" sz="2400" b="1" dirty="0">
                <a:latin typeface="Corbel" panose="020B0503020204020204" pitchFamily="34" charset="0"/>
              </a:rPr>
              <a:t>дужи контакт </a:t>
            </a:r>
            <a:r>
              <a:rPr lang="sr-Cyrl-RS" sz="2400" dirty="0">
                <a:latin typeface="Corbel" panose="020B0503020204020204" pitchFamily="34" charset="0"/>
              </a:rPr>
              <a:t>лека и носне слузокоже и </a:t>
            </a:r>
            <a:r>
              <a:rPr lang="sr-Cyrl-RS" sz="2400" b="1" dirty="0">
                <a:latin typeface="Corbel" panose="020B0503020204020204" pitchFamily="34" charset="0"/>
              </a:rPr>
              <a:t>тачнију испоруку</a:t>
            </a:r>
            <a:r>
              <a:rPr lang="sr-Cyrl-RS" sz="2400" dirty="0">
                <a:latin typeface="Corbel" panose="020B0503020204020204" pitchFamily="34" charset="0"/>
              </a:rPr>
              <a:t> лековите супстанце у односу на течне назалне препарате.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Дуже</a:t>
            </a:r>
            <a:r>
              <a:rPr lang="sr-Latn-RS" sz="2400" dirty="0" smtClean="0">
                <a:latin typeface="Corbel" panose="020B0503020204020204" pitchFamily="34" charset="0"/>
              </a:rPr>
              <a:t> </a:t>
            </a:r>
            <a:r>
              <a:rPr lang="sr-Latn-RS" sz="2400" dirty="0">
                <a:latin typeface="Corbel" panose="020B0503020204020204" pitchFamily="34" charset="0"/>
              </a:rPr>
              <a:t>време задржавања лека смањује мукоцилијарни клиренс, </a:t>
            </a:r>
            <a:r>
              <a:rPr lang="sr-Cyrl-RS" sz="2400" dirty="0">
                <a:latin typeface="Corbel" panose="020B0503020204020204" pitchFamily="34" charset="0"/>
              </a:rPr>
              <a:t>што</a:t>
            </a:r>
            <a:r>
              <a:rPr lang="sr-Latn-RS" sz="2400" dirty="0">
                <a:latin typeface="Corbel" panose="020B0503020204020204" pitchFamily="34" charset="0"/>
              </a:rPr>
              <a:t> </a:t>
            </a:r>
            <a:r>
              <a:rPr lang="sr-Latn-RS" sz="2400" b="1" dirty="0">
                <a:latin typeface="Corbel" panose="020B0503020204020204" pitchFamily="34" charset="0"/>
              </a:rPr>
              <a:t>повећава назалну апсорпцију</a:t>
            </a:r>
            <a:r>
              <a:rPr lang="sr-Latn-RS" sz="2400" dirty="0">
                <a:latin typeface="Corbel" panose="020B0503020204020204" pitchFamily="34" charset="0"/>
              </a:rPr>
              <a:t>.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Знатно </a:t>
            </a:r>
            <a:r>
              <a:rPr lang="sr-Cyrl-RS" sz="2400" dirty="0">
                <a:latin typeface="Corbel" panose="020B0503020204020204" pitchFamily="34" charset="0"/>
              </a:rPr>
              <a:t>је </a:t>
            </a:r>
            <a:r>
              <a:rPr lang="sr-Cyrl-RS" sz="2400" b="1" dirty="0">
                <a:latin typeface="Corbel" panose="020B0503020204020204" pitchFamily="34" charset="0"/>
              </a:rPr>
              <a:t>мањи проценат гутања </a:t>
            </a:r>
            <a:r>
              <a:rPr lang="sr-Cyrl-RS" sz="2400" dirty="0">
                <a:latin typeface="Corbel" panose="020B0503020204020204" pitchFamily="34" charset="0"/>
              </a:rPr>
              <a:t>лека у односу на капи па није укус круцијалан фактор који се мора испоштовати.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90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>
                <a:latin typeface="Corbel" panose="020B0503020204020204" pitchFamily="34" charset="0"/>
              </a:rPr>
              <a:t>Назални гел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5346192" cy="48006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Тестостерон </a:t>
            </a:r>
            <a:r>
              <a:rPr lang="sr-Cyrl-RS" sz="2400" dirty="0">
                <a:latin typeface="Corbel" panose="020B0503020204020204" pitchFamily="34" charset="0"/>
              </a:rPr>
              <a:t>назални гел који се користи код мушкараца са хипогонадизмом</a:t>
            </a:r>
            <a:r>
              <a:rPr lang="sr-Cyrl-RS" sz="2400" dirty="0" smtClean="0">
                <a:latin typeface="Corbel" panose="020B0503020204020204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i="1" dirty="0" smtClean="0">
                <a:solidFill>
                  <a:srgbClr val="FF0000"/>
                </a:solidFill>
                <a:latin typeface="Corbel" panose="020B0503020204020204" pitchFamily="34" charset="0"/>
              </a:rPr>
              <a:t>Marisol </a:t>
            </a:r>
            <a:r>
              <a:rPr lang="en-US" sz="2400" b="1" i="1" dirty="0">
                <a:solidFill>
                  <a:srgbClr val="FF0000"/>
                </a:solidFill>
                <a:latin typeface="Corbel" panose="020B0503020204020204" pitchFamily="34" charset="0"/>
              </a:rPr>
              <a:t>IN </a:t>
            </a:r>
            <a:r>
              <a:rPr lang="en-US" sz="2400" b="1" i="1" dirty="0" err="1">
                <a:solidFill>
                  <a:srgbClr val="FF0000"/>
                </a:solidFill>
                <a:latin typeface="Corbel" panose="020B0503020204020204" pitchFamily="34" charset="0"/>
              </a:rPr>
              <a:t>ectoin</a:t>
            </a:r>
            <a:r>
              <a:rPr lang="en-US" sz="2400" b="1" dirty="0">
                <a:solidFill>
                  <a:srgbClr val="FF0000"/>
                </a:solidFill>
                <a:latin typeface="Corbel" panose="020B0503020204020204" pitchFamily="34" charset="0"/>
              </a:rPr>
              <a:t> </a:t>
            </a:r>
            <a:r>
              <a:rPr lang="sr-Cyrl-RS" sz="2400" b="1" dirty="0">
                <a:solidFill>
                  <a:srgbClr val="FF0000"/>
                </a:solidFill>
                <a:latin typeface="Corbel" panose="020B0503020204020204" pitchFamily="34" charset="0"/>
              </a:rPr>
              <a:t>гел</a:t>
            </a:r>
            <a:r>
              <a:rPr lang="sr-Cyrl-RS" sz="2400" b="1" dirty="0">
                <a:latin typeface="Corbel" panose="020B0503020204020204" pitchFamily="34" charset="0"/>
              </a:rPr>
              <a:t> </a:t>
            </a:r>
            <a:r>
              <a:rPr lang="sr-Cyrl-RS" sz="2400" b="1" dirty="0" smtClean="0">
                <a:latin typeface="Corbel" panose="020B0503020204020204" pitchFamily="34" charset="0"/>
              </a:rPr>
              <a:t>- </a:t>
            </a:r>
            <a:r>
              <a:rPr lang="sr-Cyrl-RS" sz="2400" dirty="0" smtClean="0">
                <a:latin typeface="Corbel" panose="020B0503020204020204" pitchFamily="34" charset="0"/>
              </a:rPr>
              <a:t>садржи </a:t>
            </a:r>
            <a:r>
              <a:rPr lang="sr-Cyrl-RS" sz="2400" b="1" dirty="0">
                <a:latin typeface="Corbel" panose="020B0503020204020204" pitchFamily="34" charset="0"/>
              </a:rPr>
              <a:t>ектоин</a:t>
            </a:r>
            <a:r>
              <a:rPr lang="sr-Cyrl-RS" sz="2400" dirty="0">
                <a:latin typeface="Corbel" panose="020B0503020204020204" pitchFamily="34" charset="0"/>
              </a:rPr>
              <a:t> који привлачи воду и ствара хидрофилм на слузокожи носа. Користи се за </a:t>
            </a:r>
            <a:r>
              <a:rPr lang="sr-Cyrl-RS" sz="2400" dirty="0" smtClean="0">
                <a:latin typeface="Corbel" panose="020B0503020204020204" pitchFamily="34" charset="0"/>
              </a:rPr>
              <a:t>влажење </a:t>
            </a:r>
            <a:r>
              <a:rPr lang="sr-Cyrl-RS" sz="2400" dirty="0">
                <a:latin typeface="Corbel" panose="020B0503020204020204" pitchFamily="34" charset="0"/>
              </a:rPr>
              <a:t>слузнице носа, ублажавање симптома </a:t>
            </a:r>
            <a:r>
              <a:rPr lang="sr-Cyrl-RS" sz="2400" dirty="0" smtClean="0">
                <a:latin typeface="Corbel" panose="020B0503020204020204" pitchFamily="34" charset="0"/>
              </a:rPr>
              <a:t>алергијсог </a:t>
            </a:r>
            <a:r>
              <a:rPr lang="sr-Cyrl-RS" sz="2400" dirty="0">
                <a:latin typeface="Corbel" panose="020B0503020204020204" pitchFamily="34" charset="0"/>
              </a:rPr>
              <a:t>ринитиса, у заштити слузокоже од алергена и честица из спољне средине. </a:t>
            </a:r>
            <a:endParaRPr lang="en-US" sz="2400" dirty="0">
              <a:latin typeface="Corbel" panose="020B0503020204020204" pitchFamily="34" charset="0"/>
            </a:endParaRPr>
          </a:p>
        </p:txBody>
      </p:sp>
      <p:sp>
        <p:nvSpPr>
          <p:cNvPr id="4" name="AutoShape 2" descr="Marisol In Ectoin Gel, 20ml • Proizvod • Esens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392073"/>
            <a:ext cx="2143125" cy="2560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168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b="1" i="1" dirty="0"/>
              <a:t>Препарати за испирање </a:t>
            </a:r>
            <a:r>
              <a:rPr lang="sr-Cyrl-RS" b="1" i="1" dirty="0" smtClean="0"/>
              <a:t>носа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Водени </a:t>
            </a:r>
            <a:r>
              <a:rPr lang="sr-Cyrl-RS" sz="2400" dirty="0">
                <a:latin typeface="Corbel" panose="020B0503020204020204" pitchFamily="34" charset="0"/>
              </a:rPr>
              <a:t>изотонични раствори који се примењују у циљу чишћења носне шупљине</a:t>
            </a:r>
            <a:r>
              <a:rPr lang="sr-Cyrl-RS" sz="2400" dirty="0" smtClean="0">
                <a:latin typeface="Corbel" panose="020B0503020204020204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 </a:t>
            </a:r>
            <a:r>
              <a:rPr lang="sr-Cyrl-RS" sz="2400" dirty="0">
                <a:latin typeface="Corbel" panose="020B0503020204020204" pitchFamily="34" charset="0"/>
              </a:rPr>
              <a:t>Уколико су намењени укапавању на озлеђени део морају одговарају захтевима за </a:t>
            </a:r>
            <a:r>
              <a:rPr lang="sr-Cyrl-RS" sz="2400" b="1" dirty="0">
                <a:solidFill>
                  <a:srgbClr val="FF0000"/>
                </a:solidFill>
                <a:latin typeface="Corbel" panose="020B0503020204020204" pitchFamily="34" charset="0"/>
              </a:rPr>
              <a:t>стерилне</a:t>
            </a:r>
            <a:r>
              <a:rPr lang="sr-Cyrl-RS" sz="2400" dirty="0">
                <a:solidFill>
                  <a:srgbClr val="FF0000"/>
                </a:solidFill>
                <a:latin typeface="Corbel" panose="020B0503020204020204" pitchFamily="34" charset="0"/>
              </a:rPr>
              <a:t> </a:t>
            </a:r>
            <a:r>
              <a:rPr lang="sr-Cyrl-RS" sz="2400" b="1" dirty="0">
                <a:solidFill>
                  <a:srgbClr val="FF0000"/>
                </a:solidFill>
                <a:latin typeface="Corbel" panose="020B0503020204020204" pitchFamily="34" charset="0"/>
              </a:rPr>
              <a:t>препарате</a:t>
            </a:r>
            <a:r>
              <a:rPr lang="sr-Cyrl-RS" sz="2400" dirty="0">
                <a:latin typeface="Corbel" panose="020B0503020204020204" pitchFamily="34" charset="0"/>
              </a:rPr>
              <a:t>.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Официнални </a:t>
            </a:r>
            <a:r>
              <a:rPr lang="sr-Cyrl-RS" sz="2400" dirty="0">
                <a:latin typeface="Corbel" panose="020B0503020204020204" pitchFamily="34" charset="0"/>
              </a:rPr>
              <a:t>раствор за исирање носа по МФ 2008 садржи натријум-дихидрогенфосфат, натријум-хидрогенфосфат, натријум хлорид и бензалконијум-хлорид (конзерванс). </a:t>
            </a:r>
            <a:endParaRPr lang="en-US" sz="2400" dirty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48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b="1" i="1" dirty="0"/>
              <a:t>Назални </a:t>
            </a:r>
            <a:r>
              <a:rPr lang="sr-Cyrl-RS" b="1" i="1" dirty="0" smtClean="0"/>
              <a:t>инсерт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Састоји се од </a:t>
            </a:r>
            <a:r>
              <a:rPr lang="sr-Cyrl-RS" sz="2400" dirty="0">
                <a:latin typeface="Corbel" panose="020B0503020204020204" pitchFamily="34" charset="0"/>
              </a:rPr>
              <a:t>лековите супстанце која је инкорпорирана у </a:t>
            </a:r>
            <a:r>
              <a:rPr lang="sr-Cyrl-RS" sz="2400" b="1" dirty="0">
                <a:latin typeface="Corbel" panose="020B0503020204020204" pitchFamily="34" charset="0"/>
              </a:rPr>
              <a:t>хидрофилни матрикс</a:t>
            </a:r>
            <a:r>
              <a:rPr lang="sr-Cyrl-RS" sz="2400" dirty="0">
                <a:latin typeface="Corbel" panose="020B0503020204020204" pitchFamily="34" charset="0"/>
              </a:rPr>
              <a:t>.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Након </a:t>
            </a:r>
            <a:r>
              <a:rPr lang="sr-Cyrl-RS" sz="2400" dirty="0">
                <a:latin typeface="Corbel" panose="020B0503020204020204" pitchFamily="34" charset="0"/>
              </a:rPr>
              <a:t>примене у контакту са назалним течностима, полимер који улази у састав инсерта апсобује муцин и долази до формирања </a:t>
            </a:r>
            <a:r>
              <a:rPr lang="sr-Cyrl-RS" sz="2400" dirty="0" smtClean="0">
                <a:latin typeface="Corbel" panose="020B0503020204020204" pitchFamily="34" charset="0"/>
              </a:rPr>
              <a:t>гела.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Гел </a:t>
            </a:r>
            <a:r>
              <a:rPr lang="sr-Cyrl-RS" sz="2400" dirty="0">
                <a:latin typeface="Corbel" panose="020B0503020204020204" pitchFamily="34" charset="0"/>
              </a:rPr>
              <a:t>пријања на носну слузницу, успоставља биоадхезију, при чему се лек ослобађа контролисано током времена.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>
                <a:latin typeface="Corbel" panose="020B0503020204020204" pitchFamily="34" charset="0"/>
              </a:rPr>
              <a:t>Омогућава продужени контакт лека и слузокоже носа.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96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/>
              <a:t>Назални инсерт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Latn-RS" sz="2400" dirty="0" smtClean="0">
                <a:latin typeface="Corbel" panose="020B0503020204020204" pitchFamily="34" charset="0"/>
              </a:rPr>
              <a:t>Пошто </a:t>
            </a:r>
            <a:r>
              <a:rPr lang="sr-Latn-RS" sz="2400" dirty="0">
                <a:latin typeface="Corbel" panose="020B0503020204020204" pitchFamily="34" charset="0"/>
              </a:rPr>
              <a:t>се гел раствара и/или креће ка назофаринксу, није потребно механички уклањати инсерт након ослобађања целукупне дозе лека.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sr-Cyrl-RS" sz="2400" dirty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Назални </a:t>
            </a:r>
            <a:r>
              <a:rPr lang="sr-Cyrl-RS" sz="2400" dirty="0">
                <a:latin typeface="Corbel" panose="020B0503020204020204" pitchFamily="34" charset="0"/>
              </a:rPr>
              <a:t>инсерти се најчешће израђују </a:t>
            </a:r>
            <a:r>
              <a:rPr lang="sr-Cyrl-RS" sz="2400" b="1" dirty="0">
                <a:latin typeface="Corbel" panose="020B0503020204020204" pitchFamily="34" charset="0"/>
              </a:rPr>
              <a:t>лиофилизацијом</a:t>
            </a:r>
            <a:r>
              <a:rPr lang="sr-Cyrl-RS" sz="2400" dirty="0">
                <a:latin typeface="Corbel" panose="020B0503020204020204" pitchFamily="34" charset="0"/>
              </a:rPr>
              <a:t>, при чему долази до сушења чврстих супстанци из раствора или суспензија замрзавањем. </a:t>
            </a:r>
            <a:endParaRPr lang="en-US" sz="2400" dirty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5073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/>
              <a:t>Волумен примењене дозе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Latn-RS" sz="2400" dirty="0" smtClean="0">
                <a:latin typeface="Corbel" panose="020B0503020204020204" pitchFamily="34" charset="0"/>
              </a:rPr>
              <a:t>Волумен </a:t>
            </a:r>
            <a:r>
              <a:rPr lang="sr-Latn-RS" sz="2400" dirty="0">
                <a:latin typeface="Corbel" panose="020B0503020204020204" pitchFamily="34" charset="0"/>
              </a:rPr>
              <a:t>примењене дозе лека </a:t>
            </a:r>
            <a:r>
              <a:rPr lang="sr-Cyrl-RS" sz="2400" dirty="0">
                <a:latin typeface="Corbel" panose="020B0503020204020204" pitchFamily="34" charset="0"/>
              </a:rPr>
              <a:t>утиче на ефикасност </a:t>
            </a:r>
            <a:r>
              <a:rPr lang="sr-Cyrl-RS" sz="2400" dirty="0" smtClean="0">
                <a:latin typeface="Corbel" panose="020B0503020204020204" pitchFamily="34" charset="0"/>
              </a:rPr>
              <a:t>лека.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Постоји </a:t>
            </a:r>
            <a:r>
              <a:rPr lang="sr-Cyrl-RS" sz="2400" dirty="0">
                <a:latin typeface="Corbel" panose="020B0503020204020204" pitchFamily="34" charset="0"/>
              </a:rPr>
              <a:t>препорука </a:t>
            </a:r>
            <a:r>
              <a:rPr lang="sr-Cyrl-RS" sz="2400" dirty="0" smtClean="0">
                <a:latin typeface="Corbel" panose="020B0503020204020204" pitchFamily="34" charset="0"/>
              </a:rPr>
              <a:t> </a:t>
            </a:r>
            <a:r>
              <a:rPr lang="sr-Cyrl-RS" sz="2400" dirty="0">
                <a:latin typeface="Corbel" panose="020B0503020204020204" pitchFamily="34" charset="0"/>
              </a:rPr>
              <a:t>да се примењује доза лека </a:t>
            </a:r>
            <a:r>
              <a:rPr lang="sr-Cyrl-RS" sz="2400" b="1" dirty="0">
                <a:solidFill>
                  <a:srgbClr val="FF0000"/>
                </a:solidFill>
                <a:latin typeface="Corbel" panose="020B0503020204020204" pitchFamily="34" charset="0"/>
              </a:rPr>
              <a:t>не већа од </a:t>
            </a:r>
            <a:r>
              <a:rPr lang="en-US" sz="2400" b="1" dirty="0">
                <a:solidFill>
                  <a:srgbClr val="FF0000"/>
                </a:solidFill>
                <a:latin typeface="Corbel" panose="020B0503020204020204" pitchFamily="34" charset="0"/>
              </a:rPr>
              <a:t>25 mg</a:t>
            </a:r>
            <a:r>
              <a:rPr lang="sr-Cyrl-RS" sz="2400" dirty="0">
                <a:latin typeface="Corbel" panose="020B0503020204020204" pitchFamily="34" charset="0"/>
              </a:rPr>
              <a:t> и волумен у опсегу од  </a:t>
            </a:r>
            <a:r>
              <a:rPr lang="en-US" sz="2400" b="1" dirty="0">
                <a:solidFill>
                  <a:srgbClr val="FF0000"/>
                </a:solidFill>
                <a:latin typeface="Corbel" panose="020B0503020204020204" pitchFamily="34" charset="0"/>
              </a:rPr>
              <a:t>25 </a:t>
            </a:r>
            <a:r>
              <a:rPr lang="en-US" sz="2400" b="1" dirty="0" err="1">
                <a:solidFill>
                  <a:srgbClr val="FF0000"/>
                </a:solidFill>
                <a:latin typeface="Corbel" panose="020B0503020204020204" pitchFamily="34" charset="0"/>
              </a:rPr>
              <a:t>до</a:t>
            </a:r>
            <a:r>
              <a:rPr lang="en-US" sz="2400" b="1" dirty="0">
                <a:solidFill>
                  <a:srgbClr val="FF0000"/>
                </a:solidFill>
                <a:latin typeface="Corbel" panose="020B0503020204020204" pitchFamily="34" charset="0"/>
              </a:rPr>
              <a:t> 200 </a:t>
            </a:r>
            <a:r>
              <a:rPr lang="en-US" sz="2400" b="1" dirty="0" err="1">
                <a:solidFill>
                  <a:srgbClr val="FF0000"/>
                </a:solidFill>
                <a:latin typeface="Corbel" panose="020B0503020204020204" pitchFamily="34" charset="0"/>
              </a:rPr>
              <a:t>μl</a:t>
            </a:r>
            <a:r>
              <a:rPr lang="en-US" sz="2400" b="1" dirty="0">
                <a:solidFill>
                  <a:srgbClr val="FF0000"/>
                </a:solidFill>
                <a:latin typeface="Corbel" panose="020B0503020204020204" pitchFamily="34" charset="0"/>
              </a:rPr>
              <a:t> </a:t>
            </a:r>
            <a:r>
              <a:rPr lang="en-US" sz="2400" dirty="0" err="1">
                <a:latin typeface="Corbel" panose="020B0503020204020204" pitchFamily="34" charset="0"/>
              </a:rPr>
              <a:t>по</a:t>
            </a:r>
            <a:r>
              <a:rPr lang="en-US" sz="2400" dirty="0">
                <a:latin typeface="Corbel" panose="020B0503020204020204" pitchFamily="34" charset="0"/>
              </a:rPr>
              <a:t> </a:t>
            </a:r>
            <a:r>
              <a:rPr lang="sr-Cyrl-RS" sz="2400" dirty="0">
                <a:latin typeface="Corbel" panose="020B0503020204020204" pitchFamily="34" charset="0"/>
              </a:rPr>
              <a:t>ноздрви.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Примена </a:t>
            </a:r>
            <a:r>
              <a:rPr lang="sr-Cyrl-RS" sz="2400" dirty="0">
                <a:latin typeface="Corbel" panose="020B0503020204020204" pitchFamily="34" charset="0"/>
              </a:rPr>
              <a:t>већих волумена не би побољшала ефикасност, јер би дошло или до цурења из носа или гутања. </a:t>
            </a:r>
            <a:endParaRPr lang="en-US" sz="2400" dirty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23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/>
              <a:t>Предности назалног пута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Ø"/>
            </a:pPr>
            <a:r>
              <a:rPr lang="sr-Latn-RS" sz="2400" i="1" dirty="0">
                <a:solidFill>
                  <a:srgbClr val="FF0000"/>
                </a:solidFill>
                <a:latin typeface="Corbel" panose="020B0503020204020204" pitchFamily="34" charset="0"/>
              </a:rPr>
              <a:t>Олфакторни регион</a:t>
            </a:r>
            <a:r>
              <a:rPr lang="sr-Latn-RS" sz="2400" dirty="0">
                <a:solidFill>
                  <a:srgbClr val="FF0000"/>
                </a:solidFill>
                <a:latin typeface="Corbel" panose="020B0503020204020204" pitchFamily="34" charset="0"/>
              </a:rPr>
              <a:t> </a:t>
            </a:r>
            <a:r>
              <a:rPr lang="sr-Latn-RS" sz="2400" dirty="0" smtClean="0">
                <a:latin typeface="Corbel" panose="020B0503020204020204" pitchFamily="34" charset="0"/>
              </a:rPr>
              <a:t>нуди </a:t>
            </a:r>
            <a:r>
              <a:rPr lang="sr-Latn-RS" sz="2400" dirty="0">
                <a:latin typeface="Corbel" panose="020B0503020204020204" pitchFamily="34" charset="0"/>
              </a:rPr>
              <a:t>потенцијал одређеним </a:t>
            </a:r>
            <a:r>
              <a:rPr lang="sr-Cyrl-RS" sz="2400" dirty="0">
                <a:latin typeface="Corbel" panose="020B0503020204020204" pitchFamily="34" charset="0"/>
              </a:rPr>
              <a:t>лековима</a:t>
            </a:r>
            <a:r>
              <a:rPr lang="sr-Latn-RS" sz="2400" dirty="0">
                <a:latin typeface="Corbel" panose="020B0503020204020204" pitchFamily="34" charset="0"/>
              </a:rPr>
              <a:t> да заобиђу крвно-мождану баријеру и уђу у мозак. </a:t>
            </a:r>
            <a:endParaRPr lang="sr-Cyrl-RS" sz="2400" dirty="0">
              <a:latin typeface="Corbel" panose="020B0503020204020204" pitchFamily="34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П</a:t>
            </a:r>
            <a:r>
              <a:rPr lang="sr-Latn-RS" sz="2400" dirty="0" smtClean="0">
                <a:latin typeface="Corbel" panose="020B0503020204020204" pitchFamily="34" charset="0"/>
              </a:rPr>
              <a:t>ојачано </a:t>
            </a:r>
            <a:r>
              <a:rPr lang="sr-Latn-RS" sz="2400" dirty="0">
                <a:latin typeface="Corbel" panose="020B0503020204020204" pitchFamily="34" charset="0"/>
              </a:rPr>
              <a:t>је интересовање за </a:t>
            </a:r>
            <a:r>
              <a:rPr lang="sr-Cyrl-RS" sz="2400" dirty="0">
                <a:latin typeface="Corbel" panose="020B0503020204020204" pitchFamily="34" charset="0"/>
              </a:rPr>
              <a:t>назалну </a:t>
            </a:r>
            <a:r>
              <a:rPr lang="sr-Latn-RS" sz="2400" dirty="0">
                <a:latin typeface="Corbel" panose="020B0503020204020204" pitchFamily="34" charset="0"/>
              </a:rPr>
              <a:t>испоруку лекова </a:t>
            </a:r>
            <a:r>
              <a:rPr lang="sr-Cyrl-RS" sz="2400" dirty="0">
                <a:latin typeface="Corbel" panose="020B0503020204020204" pitchFamily="34" charset="0"/>
              </a:rPr>
              <a:t>у третману </a:t>
            </a:r>
            <a:r>
              <a:rPr lang="sr-Latn-RS" sz="2400" b="1" i="1" dirty="0">
                <a:latin typeface="Corbel" panose="020B0503020204020204" pitchFamily="34" charset="0"/>
              </a:rPr>
              <a:t>Паркинсонове, Алцхајмерове болести, </a:t>
            </a:r>
            <a:r>
              <a:rPr lang="sr-Latn-RS" sz="2400" b="1" i="1" dirty="0" smtClean="0">
                <a:latin typeface="Corbel" panose="020B0503020204020204" pitchFamily="34" charset="0"/>
              </a:rPr>
              <a:t>анксиозности</a:t>
            </a:r>
            <a:r>
              <a:rPr lang="sr-Cyrl-RS" sz="2400" b="1" i="1" dirty="0" smtClean="0">
                <a:latin typeface="Corbel" panose="020B0503020204020204" pitchFamily="34" charset="0"/>
              </a:rPr>
              <a:t>.</a:t>
            </a:r>
          </a:p>
          <a:p>
            <a:pPr lvl="0">
              <a:buFont typeface="Wingdings" panose="05000000000000000000" pitchFamily="2" charset="2"/>
              <a:buChar char="Ø"/>
            </a:pPr>
            <a:endParaRPr lang="sr-Cyrl-RS" sz="2400" b="1" i="1" dirty="0" smtClean="0">
              <a:latin typeface="Corbel" panose="020B0503020204020204" pitchFamily="34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Назална </a:t>
            </a:r>
            <a:r>
              <a:rPr lang="sr-Cyrl-RS" sz="2400" dirty="0">
                <a:latin typeface="Corbel" panose="020B0503020204020204" pitchFamily="34" charset="0"/>
              </a:rPr>
              <a:t>слузокожа може бити успешно искоришћена за апликацију вакцина јер представа први контакт лека са инхалираним патогеном</a:t>
            </a:r>
            <a:r>
              <a:rPr lang="sr-Latn-RS" sz="2400" dirty="0">
                <a:latin typeface="Corbel" panose="020B0503020204020204" pitchFamily="34" charset="0"/>
              </a:rPr>
              <a:t>,</a:t>
            </a:r>
            <a:r>
              <a:rPr lang="sr-Cyrl-RS" sz="2400" dirty="0">
                <a:latin typeface="Corbel" panose="020B0503020204020204" pitchFamily="34" charset="0"/>
              </a:rPr>
              <a:t> а такође назални пролази су богати лимфним ткивом</a:t>
            </a:r>
            <a:r>
              <a:rPr lang="sr-Cyrl-RS" sz="2400" dirty="0" smtClean="0">
                <a:latin typeface="Corbel" panose="020B0503020204020204" pitchFamily="34" charset="0"/>
              </a:rPr>
              <a:t>.</a:t>
            </a:r>
            <a:endParaRPr lang="en-US" sz="2400" dirty="0">
              <a:latin typeface="Corbel" panose="020B0503020204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08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b="1" i="1" dirty="0">
                <a:effectLst/>
              </a:rPr>
              <a:t>Избор помоћних </a:t>
            </a:r>
            <a:r>
              <a:rPr lang="sr-Cyrl-RS" b="1" i="1" dirty="0" smtClean="0">
                <a:effectLst/>
              </a:rPr>
              <a:t>материја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sr-Cyrl-RS" sz="2400" dirty="0" smtClean="0">
              <a:solidFill>
                <a:srgbClr val="FF0000"/>
              </a:solidFill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solidFill>
                  <a:srgbClr val="FF0000"/>
                </a:solidFill>
                <a:latin typeface="Corbel" panose="020B0503020204020204" pitchFamily="34" charset="0"/>
              </a:rPr>
              <a:t>Средства </a:t>
            </a:r>
            <a:r>
              <a:rPr lang="sr-Cyrl-RS" sz="2400" dirty="0">
                <a:solidFill>
                  <a:srgbClr val="FF0000"/>
                </a:solidFill>
                <a:latin typeface="Corbel" panose="020B0503020204020204" pitchFamily="34" charset="0"/>
              </a:rPr>
              <a:t>за подешавање </a:t>
            </a:r>
            <a:r>
              <a:rPr lang="en-US" sz="2400" dirty="0">
                <a:solidFill>
                  <a:srgbClr val="FF0000"/>
                </a:solidFill>
                <a:latin typeface="Corbel" panose="020B0503020204020204" pitchFamily="34" charset="0"/>
              </a:rPr>
              <a:t>pH</a:t>
            </a:r>
            <a:r>
              <a:rPr lang="sr-Cyrl-RS" sz="2400" dirty="0">
                <a:solidFill>
                  <a:srgbClr val="FF0000"/>
                </a:solidFill>
                <a:latin typeface="Corbel" panose="020B0503020204020204" pitchFamily="34" charset="0"/>
              </a:rPr>
              <a:t> вредности </a:t>
            </a:r>
            <a:r>
              <a:rPr lang="sr-Cyrl-RS" sz="2400" dirty="0" smtClean="0">
                <a:solidFill>
                  <a:srgbClr val="FF0000"/>
                </a:solidFill>
                <a:latin typeface="Corbel" panose="020B0503020204020204" pitchFamily="34" charset="0"/>
              </a:rPr>
              <a:t>раствора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FF0000"/>
              </a:solidFill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>
                <a:solidFill>
                  <a:srgbClr val="FF0000"/>
                </a:solidFill>
                <a:latin typeface="Corbel" panose="020B0503020204020204" pitchFamily="34" charset="0"/>
              </a:rPr>
              <a:t>Средства за подешавање вискозитета </a:t>
            </a:r>
            <a:r>
              <a:rPr lang="sr-Cyrl-RS" sz="2400" dirty="0" smtClean="0">
                <a:solidFill>
                  <a:srgbClr val="FF0000"/>
                </a:solidFill>
                <a:latin typeface="Corbel" panose="020B0503020204020204" pitchFamily="34" charset="0"/>
              </a:rPr>
              <a:t>формулације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FF0000"/>
              </a:solidFill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>
                <a:solidFill>
                  <a:srgbClr val="FF0000"/>
                </a:solidFill>
                <a:latin typeface="Corbel" panose="020B0503020204020204" pitchFamily="34" charset="0"/>
              </a:rPr>
              <a:t>Осмолалност </a:t>
            </a:r>
            <a:r>
              <a:rPr lang="sr-Cyrl-RS" sz="2400" dirty="0" smtClean="0">
                <a:solidFill>
                  <a:srgbClr val="FF0000"/>
                </a:solidFill>
                <a:latin typeface="Corbel" panose="020B0503020204020204" pitchFamily="34" charset="0"/>
              </a:rPr>
              <a:t>препарата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FF0000"/>
              </a:solidFill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325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i="1" dirty="0" smtClean="0"/>
              <a:t/>
            </a:r>
            <a:br>
              <a:rPr lang="sr-Cyrl-RS" b="1" i="1" dirty="0" smtClean="0"/>
            </a:br>
            <a:r>
              <a:rPr lang="sr-Cyrl-RS" b="1" i="1" dirty="0" smtClean="0"/>
              <a:t>Средства </a:t>
            </a:r>
            <a:r>
              <a:rPr lang="sr-Cyrl-RS" b="1" i="1" dirty="0"/>
              <a:t>за подешавање </a:t>
            </a:r>
            <a:r>
              <a:rPr lang="en-US" b="1" i="1" dirty="0"/>
              <a:t>pH</a:t>
            </a:r>
            <a:r>
              <a:rPr lang="sr-Cyrl-RS" b="1" i="1" dirty="0"/>
              <a:t> вредности раствора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Обзиром </a:t>
            </a:r>
            <a:r>
              <a:rPr lang="sr-Cyrl-RS" sz="2400" dirty="0">
                <a:latin typeface="Corbel" panose="020B0503020204020204" pitchFamily="34" charset="0"/>
              </a:rPr>
              <a:t>на малу запремину примењене назалне дозе</a:t>
            </a:r>
            <a:r>
              <a:rPr lang="en-US" sz="2400" dirty="0">
                <a:latin typeface="Corbel" panose="020B0503020204020204" pitchFamily="34" charset="0"/>
              </a:rPr>
              <a:t>, </a:t>
            </a:r>
            <a:r>
              <a:rPr lang="sr-Cyrl-RS" sz="2400" dirty="0">
                <a:latin typeface="Corbel" panose="020B0503020204020204" pitchFamily="34" charset="0"/>
              </a:rPr>
              <a:t>постоји могућност да назалне секреције измене </a:t>
            </a:r>
            <a:r>
              <a:rPr lang="en-US" sz="2400" dirty="0" err="1">
                <a:latin typeface="Corbel" panose="020B0503020204020204" pitchFamily="34" charset="0"/>
              </a:rPr>
              <a:t>pH.</a:t>
            </a:r>
            <a:r>
              <a:rPr lang="en-US" sz="2400" dirty="0">
                <a:latin typeface="Corbel" panose="020B0503020204020204" pitchFamily="34" charset="0"/>
              </a:rPr>
              <a:t>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err="1" smtClean="0">
                <a:latin typeface="Corbel" panose="020B0503020204020204" pitchFamily="34" charset="0"/>
              </a:rPr>
              <a:t>Изменом</a:t>
            </a:r>
            <a:r>
              <a:rPr lang="en-US" sz="2400" dirty="0" smtClean="0">
                <a:latin typeface="Corbel" panose="020B0503020204020204" pitchFamily="34" charset="0"/>
              </a:rPr>
              <a:t> </a:t>
            </a:r>
            <a:r>
              <a:rPr lang="en-US" sz="2400" dirty="0">
                <a:latin typeface="Corbel" panose="020B0503020204020204" pitchFamily="34" charset="0"/>
              </a:rPr>
              <a:t>pH </a:t>
            </a:r>
            <a:r>
              <a:rPr lang="sr-Cyrl-RS" sz="2400" dirty="0">
                <a:latin typeface="Corbel" panose="020B0503020204020204" pitchFamily="34" charset="0"/>
              </a:rPr>
              <a:t>нарушиће се однос јонизованог и нејонизованог облика лека.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Због </a:t>
            </a:r>
            <a:r>
              <a:rPr lang="sr-Cyrl-RS" sz="2400" dirty="0">
                <a:latin typeface="Corbel" panose="020B0503020204020204" pitchFamily="34" charset="0"/>
              </a:rPr>
              <a:t>тога је неопходно у назалне формулације додати </a:t>
            </a:r>
            <a:r>
              <a:rPr lang="sr-Cyrl-RS" sz="2400" b="1" dirty="0">
                <a:latin typeface="Corbel" panose="020B0503020204020204" pitchFamily="34" charset="0"/>
              </a:rPr>
              <a:t>пуфере</a:t>
            </a:r>
            <a:r>
              <a:rPr lang="sr-Cyrl-RS" sz="2400" dirty="0">
                <a:latin typeface="Corbel" panose="020B0503020204020204" pitchFamily="34" charset="0"/>
              </a:rPr>
              <a:t>, а најчешће се додаје </a:t>
            </a:r>
            <a:r>
              <a:rPr lang="sr-Cyrl-RS" sz="2400" b="1" dirty="0">
                <a:solidFill>
                  <a:srgbClr val="FF0000"/>
                </a:solidFill>
                <a:latin typeface="Corbel" panose="020B0503020204020204" pitchFamily="34" charset="0"/>
              </a:rPr>
              <a:t>фосфатни</a:t>
            </a:r>
            <a:r>
              <a:rPr lang="sr-Cyrl-RS" sz="2400" dirty="0">
                <a:solidFill>
                  <a:srgbClr val="FF0000"/>
                </a:solidFill>
                <a:latin typeface="Corbel" panose="020B0503020204020204" pitchFamily="34" charset="0"/>
              </a:rPr>
              <a:t> </a:t>
            </a:r>
            <a:r>
              <a:rPr lang="sr-Cyrl-RS" sz="2400" b="1" dirty="0">
                <a:solidFill>
                  <a:srgbClr val="FF0000"/>
                </a:solidFill>
                <a:latin typeface="Corbel" panose="020B0503020204020204" pitchFamily="34" charset="0"/>
              </a:rPr>
              <a:t>пуфер</a:t>
            </a:r>
            <a:r>
              <a:rPr lang="sr-Cyrl-RS" sz="2400" dirty="0">
                <a:solidFill>
                  <a:srgbClr val="FF0000"/>
                </a:solidFill>
                <a:latin typeface="Corbel" panose="020B0503020204020204" pitchFamily="34" charset="0"/>
              </a:rPr>
              <a:t> </a:t>
            </a:r>
            <a:r>
              <a:rPr lang="sr-Cyrl-RS" sz="2400" dirty="0">
                <a:latin typeface="Corbel" panose="020B0503020204020204" pitchFamily="34" charset="0"/>
              </a:rPr>
              <a:t>због компатибилности са већином назалних лекова</a:t>
            </a:r>
            <a:r>
              <a:rPr lang="sr-Cyrl-RS" sz="2400" dirty="0" smtClean="0">
                <a:latin typeface="Corbel" panose="020B0503020204020204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 </a:t>
            </a:r>
            <a:r>
              <a:rPr lang="sr-Cyrl-RS" sz="2400" dirty="0">
                <a:latin typeface="Corbel" panose="020B0503020204020204" pitchFamily="34" charset="0"/>
              </a:rPr>
              <a:t>Препорука је да </a:t>
            </a:r>
            <a:r>
              <a:rPr lang="en-US" sz="2400" dirty="0">
                <a:latin typeface="Corbel" panose="020B0503020204020204" pitchFamily="34" charset="0"/>
              </a:rPr>
              <a:t>pH </a:t>
            </a:r>
            <a:r>
              <a:rPr lang="sr-Cyrl-RS" sz="2400" dirty="0">
                <a:latin typeface="Corbel" panose="020B0503020204020204" pitchFamily="34" charset="0"/>
              </a:rPr>
              <a:t>вредност назалних формулаија треба бити </a:t>
            </a:r>
            <a:r>
              <a:rPr lang="en-US" sz="2400" dirty="0" err="1">
                <a:latin typeface="Corbel" panose="020B0503020204020204" pitchFamily="34" charset="0"/>
              </a:rPr>
              <a:t>од</a:t>
            </a:r>
            <a:r>
              <a:rPr lang="en-US" sz="2400" dirty="0">
                <a:latin typeface="Corbel" panose="020B0503020204020204" pitchFamily="34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Corbel" panose="020B0503020204020204" pitchFamily="34" charset="0"/>
              </a:rPr>
              <a:t>4,5–6,5</a:t>
            </a:r>
            <a:r>
              <a:rPr lang="sr-Cyrl-RS" sz="2400" dirty="0">
                <a:latin typeface="Corbel" panose="020B0503020204020204" pitchFamily="34" charset="0"/>
              </a:rPr>
              <a:t> како би се избегла назална иритација. </a:t>
            </a:r>
            <a:endParaRPr lang="en-US" sz="2400" dirty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87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i="1" dirty="0" smtClean="0"/>
              <a:t/>
            </a:r>
            <a:br>
              <a:rPr lang="sr-Cyrl-RS" b="1" i="1" dirty="0" smtClean="0"/>
            </a:br>
            <a:r>
              <a:rPr lang="sr-Cyrl-RS" b="1" i="1" dirty="0" smtClean="0"/>
              <a:t>Средства </a:t>
            </a:r>
            <a:r>
              <a:rPr lang="sr-Cyrl-RS" b="1" i="1" dirty="0"/>
              <a:t>за подешавање вискозитета формулације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Повећањем </a:t>
            </a:r>
            <a:r>
              <a:rPr lang="sr-Cyrl-RS" sz="2400" dirty="0">
                <a:latin typeface="Corbel" panose="020B0503020204020204" pitchFamily="34" charset="0"/>
              </a:rPr>
              <a:t>вискозитета препарата </a:t>
            </a:r>
            <a:r>
              <a:rPr lang="sr-Cyrl-RS" sz="2400" b="1" dirty="0">
                <a:latin typeface="Corbel" panose="020B0503020204020204" pitchFamily="34" charset="0"/>
              </a:rPr>
              <a:t>продужава се </a:t>
            </a:r>
            <a:r>
              <a:rPr lang="sr-Latn-RS" sz="2400" b="1" dirty="0">
                <a:latin typeface="Corbel" panose="020B0503020204020204" pitchFamily="34" charset="0"/>
              </a:rPr>
              <a:t>време контакта</a:t>
            </a:r>
            <a:r>
              <a:rPr lang="sr-Latn-RS" sz="2400" dirty="0">
                <a:latin typeface="Corbel" panose="020B0503020204020204" pitchFamily="34" charset="0"/>
              </a:rPr>
              <a:t> између лека и носне слу</a:t>
            </a:r>
            <a:r>
              <a:rPr lang="sr-Cyrl-RS" sz="2400" dirty="0">
                <a:latin typeface="Corbel" panose="020B0503020204020204" pitchFamily="34" charset="0"/>
              </a:rPr>
              <a:t>з</a:t>
            </a:r>
            <a:r>
              <a:rPr lang="sr-Latn-RS" sz="2400" dirty="0">
                <a:latin typeface="Corbel" panose="020B0503020204020204" pitchFamily="34" charset="0"/>
              </a:rPr>
              <a:t>нице </a:t>
            </a:r>
            <a:r>
              <a:rPr lang="sr-Cyrl-RS" sz="2400" dirty="0">
                <a:latin typeface="Corbel" panose="020B0503020204020204" pitchFamily="34" charset="0"/>
              </a:rPr>
              <a:t>и </a:t>
            </a:r>
            <a:r>
              <a:rPr lang="sr-Cyrl-RS" sz="2400" b="1" dirty="0">
                <a:latin typeface="Corbel" panose="020B0503020204020204" pitchFamily="34" charset="0"/>
              </a:rPr>
              <a:t>побољшава се апсорпција</a:t>
            </a:r>
            <a:r>
              <a:rPr lang="sr-Latn-RS" sz="2400" dirty="0">
                <a:latin typeface="Corbel" panose="020B0503020204020204" pitchFamily="34" charset="0"/>
              </a:rPr>
              <a:t>.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Latn-RS" sz="2400" dirty="0" smtClean="0">
                <a:latin typeface="Corbel" panose="020B0503020204020204" pitchFamily="34" charset="0"/>
              </a:rPr>
              <a:t>Истовремено</a:t>
            </a:r>
            <a:r>
              <a:rPr lang="sr-Latn-RS" sz="2400" dirty="0">
                <a:latin typeface="Corbel" panose="020B0503020204020204" pitchFamily="34" charset="0"/>
              </a:rPr>
              <a:t>, </a:t>
            </a:r>
            <a:r>
              <a:rPr lang="sr-Cyrl-RS" sz="2400" dirty="0">
                <a:latin typeface="Corbel" panose="020B0503020204020204" pitchFamily="34" charset="0"/>
              </a:rPr>
              <a:t>препарати </a:t>
            </a:r>
            <a:r>
              <a:rPr lang="sr-Latn-RS" sz="2400" dirty="0">
                <a:latin typeface="Corbel" panose="020B0503020204020204" pitchFamily="34" charset="0"/>
              </a:rPr>
              <a:t>врло високе вискозности </a:t>
            </a:r>
            <a:r>
              <a:rPr lang="sr-Cyrl-RS" sz="2400" dirty="0">
                <a:latin typeface="Corbel" panose="020B0503020204020204" pitchFamily="34" charset="0"/>
              </a:rPr>
              <a:t>смањиће дифузију лека из формулације и покренуће</a:t>
            </a:r>
            <a:r>
              <a:rPr lang="sr-Latn-RS" sz="2400" dirty="0">
                <a:latin typeface="Corbel" panose="020B0503020204020204" pitchFamily="34" charset="0"/>
              </a:rPr>
              <a:t> механизам чишћења</a:t>
            </a:r>
            <a:r>
              <a:rPr lang="sr-Cyrl-RS" sz="2400" dirty="0">
                <a:latin typeface="Corbel" panose="020B0503020204020204" pitchFamily="34" charset="0"/>
              </a:rPr>
              <a:t>, што не побољшава већ умањује ефикасност лека.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Мукоадхезивне </a:t>
            </a:r>
            <a:r>
              <a:rPr lang="sr-Cyrl-RS" sz="2400" dirty="0">
                <a:latin typeface="Corbel" panose="020B0503020204020204" pitchFamily="34" charset="0"/>
              </a:rPr>
              <a:t>супстанце могу с једне стране повећати вискозитет препарата, а с друге стране механизмом мукоадхезије продужити контакт лека и слузокоже.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Најчешће </a:t>
            </a:r>
            <a:r>
              <a:rPr lang="sr-Cyrl-RS" sz="2400" dirty="0">
                <a:latin typeface="Corbel" panose="020B0503020204020204" pitchFamily="34" charset="0"/>
              </a:rPr>
              <a:t>је реч о следећим полимерима: </a:t>
            </a:r>
            <a:r>
              <a:rPr lang="sr-Cyrl-RS" sz="2400" b="1" dirty="0">
                <a:solidFill>
                  <a:srgbClr val="FF0000"/>
                </a:solidFill>
                <a:latin typeface="Corbel" panose="020B0503020204020204" pitchFamily="34" charset="0"/>
              </a:rPr>
              <a:t>карбомер, хитосан, целулоза, скроб</a:t>
            </a:r>
            <a:r>
              <a:rPr lang="sr-Cyrl-RS" sz="2400" dirty="0">
                <a:latin typeface="Corbel" panose="020B0503020204020204" pitchFamily="34" charset="0"/>
              </a:rPr>
              <a:t>. </a:t>
            </a:r>
            <a:endParaRPr lang="en-US" sz="2400" dirty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17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i="1" dirty="0"/>
              <a:t>Осмолалност препарата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143000"/>
            <a:ext cx="7498080" cy="51054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Препорука </a:t>
            </a:r>
            <a:r>
              <a:rPr lang="sr-Cyrl-RS" sz="2400" dirty="0"/>
              <a:t>је да буде благо кисела </a:t>
            </a:r>
            <a:r>
              <a:rPr lang="sr-Cyrl-RS" sz="2400" dirty="0" smtClean="0"/>
              <a:t>средина.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Осмолалност </a:t>
            </a:r>
            <a:r>
              <a:rPr lang="sr-Cyrl-RS" sz="2400" dirty="0"/>
              <a:t>раствора треба бити </a:t>
            </a:r>
            <a:r>
              <a:rPr lang="en-US" sz="2400" b="1" dirty="0">
                <a:solidFill>
                  <a:srgbClr val="FF0000"/>
                </a:solidFill>
              </a:rPr>
              <a:t>290–500 </a:t>
            </a:r>
            <a:r>
              <a:rPr lang="en-US" sz="2400" b="1" dirty="0" err="1" smtClean="0">
                <a:solidFill>
                  <a:srgbClr val="FF0000"/>
                </a:solidFill>
              </a:rPr>
              <a:t>mosm</a:t>
            </a:r>
            <a:r>
              <a:rPr lang="en-US" sz="2400" b="1" dirty="0" smtClean="0">
                <a:solidFill>
                  <a:srgbClr val="FF0000"/>
                </a:solidFill>
              </a:rPr>
              <a:t>/kg</a:t>
            </a:r>
            <a:r>
              <a:rPr lang="sr-Cyrl-RS" sz="2400" b="1" dirty="0" smtClean="0">
                <a:solidFill>
                  <a:srgbClr val="FF0000"/>
                </a:solidFill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Препорука </a:t>
            </a:r>
            <a:r>
              <a:rPr lang="sr-Cyrl-RS" sz="2400" dirty="0"/>
              <a:t>је да се хронично примењују изотонични раствори</a:t>
            </a:r>
            <a:r>
              <a:rPr lang="sr-Cyrl-RS" sz="24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 </a:t>
            </a:r>
            <a:r>
              <a:rPr lang="sr-Cyrl-RS" sz="2400" dirty="0"/>
              <a:t>За подешавање тоничности назалних препарата користе се </a:t>
            </a:r>
            <a:r>
              <a:rPr lang="sr-Cyrl-RS" sz="2400" b="1" dirty="0">
                <a:solidFill>
                  <a:srgbClr val="FF0000"/>
                </a:solidFill>
              </a:rPr>
              <a:t>натријум хлорид, борна киселина и декстроза</a:t>
            </a:r>
            <a:r>
              <a:rPr lang="sr-Cyrl-RS" sz="2400" dirty="0"/>
              <a:t>. </a:t>
            </a: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Хипертонични </a:t>
            </a:r>
            <a:r>
              <a:rPr lang="sr-Cyrl-RS" sz="2400" dirty="0"/>
              <a:t>раствори могу се применити једнократно. </a:t>
            </a: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На </a:t>
            </a:r>
            <a:r>
              <a:rPr lang="sr-Cyrl-RS" sz="2400" dirty="0"/>
              <a:t>пример </a:t>
            </a:r>
            <a:r>
              <a:rPr lang="sr-Cyrl-RS" sz="2400" b="1" dirty="0"/>
              <a:t>хипертонични раствор морске соли </a:t>
            </a:r>
            <a:r>
              <a:rPr lang="sr-Cyrl-RS" sz="2400" dirty="0"/>
              <a:t>се примењује код отечене слузокоже носа јер доводе </a:t>
            </a:r>
            <a:r>
              <a:rPr lang="sr-Cyrl-RS" sz="2400" b="1" dirty="0"/>
              <a:t>до смањења отока и олашаног дисања</a:t>
            </a:r>
            <a:r>
              <a:rPr lang="sr-Cyrl-RS" sz="2400" dirty="0"/>
              <a:t>. </a:t>
            </a: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3004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457200"/>
            <a:ext cx="7498080" cy="57912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sr-Cyrl-RS" sz="2400" b="1" dirty="0">
                <a:latin typeface="Corbel" panose="020B0503020204020204" pitchFamily="34" charset="0"/>
              </a:rPr>
              <a:t>МЕТОДЕ ЗА ПОБОЉШАЊЕ НАЗАЛНЕ ИСПОРУКЕ </a:t>
            </a:r>
            <a:r>
              <a:rPr lang="sr-Cyrl-RS" sz="2400" b="1" dirty="0" smtClean="0">
                <a:latin typeface="Corbel" panose="020B0503020204020204" pitchFamily="34" charset="0"/>
              </a:rPr>
              <a:t>ЛЕКОВА:</a:t>
            </a:r>
          </a:p>
          <a:p>
            <a:pPr marL="82296" indent="0">
              <a:buNone/>
            </a:pPr>
            <a:endParaRPr lang="sr-Cyrl-RS" sz="2400" dirty="0" smtClean="0">
              <a:solidFill>
                <a:srgbClr val="FF0000"/>
              </a:solidFill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solidFill>
                  <a:srgbClr val="FF0000"/>
                </a:solidFill>
                <a:latin typeface="Corbel" panose="020B0503020204020204" pitchFamily="34" charset="0"/>
              </a:rPr>
              <a:t>Побољшање </a:t>
            </a:r>
            <a:r>
              <a:rPr lang="sr-Cyrl-RS" sz="2400" dirty="0">
                <a:solidFill>
                  <a:srgbClr val="FF0000"/>
                </a:solidFill>
                <a:latin typeface="Corbel" panose="020B0503020204020204" pitchFamily="34" charset="0"/>
              </a:rPr>
              <a:t>растворљивости</a:t>
            </a:r>
            <a:endParaRPr lang="en-US" sz="2400" dirty="0">
              <a:solidFill>
                <a:srgbClr val="FF0000"/>
              </a:solidFill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>
                <a:solidFill>
                  <a:srgbClr val="FF0000"/>
                </a:solidFill>
                <a:latin typeface="Corbel" panose="020B0503020204020204" pitchFamily="34" charset="0"/>
              </a:rPr>
              <a:t>Примена пролекова</a:t>
            </a:r>
            <a:endParaRPr lang="en-US" sz="2400" dirty="0">
              <a:solidFill>
                <a:srgbClr val="FF0000"/>
              </a:solidFill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>
                <a:solidFill>
                  <a:srgbClr val="FF0000"/>
                </a:solidFill>
                <a:latin typeface="Corbel" panose="020B0503020204020204" pitchFamily="34" charset="0"/>
              </a:rPr>
              <a:t>Примена супстанци које инхибирају ензиме</a:t>
            </a:r>
            <a:endParaRPr lang="en-US" sz="2400" dirty="0">
              <a:solidFill>
                <a:srgbClr val="FF0000"/>
              </a:solidFill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>
                <a:solidFill>
                  <a:srgbClr val="FF0000"/>
                </a:solidFill>
                <a:latin typeface="Corbel" panose="020B0503020204020204" pitchFamily="34" charset="0"/>
              </a:rPr>
              <a:t>Средства за побољшање пенетрације-пенетрациони инхенсери</a:t>
            </a:r>
            <a:endParaRPr lang="en-US" sz="2400" dirty="0">
              <a:solidFill>
                <a:srgbClr val="FF0000"/>
              </a:solidFill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>
                <a:solidFill>
                  <a:srgbClr val="FF0000"/>
                </a:solidFill>
                <a:latin typeface="Corbel" panose="020B0503020204020204" pitchFamily="34" charset="0"/>
              </a:rPr>
              <a:t>Мукоадхезивна средства</a:t>
            </a:r>
            <a:endParaRPr lang="en-US" sz="2400" dirty="0">
              <a:solidFill>
                <a:srgbClr val="FF0000"/>
              </a:solidFill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>
                <a:solidFill>
                  <a:srgbClr val="FF0000"/>
                </a:solidFill>
                <a:latin typeface="Corbel" panose="020B0503020204020204" pitchFamily="34" charset="0"/>
              </a:rPr>
              <a:t>Избор амбалаже</a:t>
            </a:r>
            <a:endParaRPr lang="en-US" sz="2400" dirty="0">
              <a:solidFill>
                <a:srgbClr val="FF0000"/>
              </a:solidFill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04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i="1" dirty="0"/>
              <a:t>Побољшање </a:t>
            </a:r>
            <a:r>
              <a:rPr lang="sr-Cyrl-RS" b="1" i="1" dirty="0" smtClean="0"/>
              <a:t>растворљивости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Косолвенси </a:t>
            </a:r>
            <a:r>
              <a:rPr lang="sr-Cyrl-RS" sz="2400" dirty="0"/>
              <a:t>као што су </a:t>
            </a:r>
            <a:r>
              <a:rPr lang="sr-Cyrl-RS" sz="2400" b="1" dirty="0"/>
              <a:t>глицерол, пропилегликол, етанол </a:t>
            </a:r>
            <a:r>
              <a:rPr lang="sr-Cyrl-RS" sz="2400" dirty="0"/>
              <a:t>могу се додати у назалне формулације у циљу унапређења растворљивости лека</a:t>
            </a:r>
            <a:r>
              <a:rPr lang="sr-Cyrl-RS" sz="24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 </a:t>
            </a:r>
            <a:r>
              <a:rPr lang="sr-Cyrl-RS" sz="2400" dirty="0"/>
              <a:t>Наведени растварачи су фармацеутски прихватљиви и не иритирају слузницу носа. </a:t>
            </a: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/>
              <a:t>М</a:t>
            </a:r>
            <a:r>
              <a:rPr lang="sr-Cyrl-RS" sz="2400" dirty="0" smtClean="0"/>
              <a:t>огу </a:t>
            </a:r>
            <a:r>
              <a:rPr lang="sr-Cyrl-RS" sz="2400" dirty="0"/>
              <a:t>се користити и</a:t>
            </a:r>
            <a:r>
              <a:rPr lang="en-US" sz="2400" dirty="0"/>
              <a:t> </a:t>
            </a:r>
            <a:r>
              <a:rPr lang="en-US" sz="2400" b="1" dirty="0" err="1"/>
              <a:t>Transcutol</a:t>
            </a:r>
            <a:r>
              <a:rPr lang="en-US" sz="2400" dirty="0"/>
              <a:t> (</a:t>
            </a:r>
            <a:r>
              <a:rPr lang="sr-Cyrl-RS" sz="2400" dirty="0"/>
              <a:t>диетилен гликол моноетил етар</a:t>
            </a:r>
            <a:r>
              <a:rPr lang="en-US" sz="2400" dirty="0"/>
              <a:t>), </a:t>
            </a:r>
            <a:r>
              <a:rPr lang="sr-Cyrl-RS" sz="2400" dirty="0"/>
              <a:t>глицериди средњег ланца. </a:t>
            </a: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Примена </a:t>
            </a:r>
            <a:r>
              <a:rPr lang="sr-Cyrl-RS" sz="2400" dirty="0"/>
              <a:t>сурфактаната или комплексирање са циклодекстринима може побољшати растворљивост активних </a:t>
            </a:r>
            <a:r>
              <a:rPr lang="sr-Cyrl-RS" sz="2400" dirty="0" smtClean="0"/>
              <a:t>супстанци.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1368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b="1" i="1" dirty="0"/>
              <a:t>Примена </a:t>
            </a:r>
            <a:r>
              <a:rPr lang="sr-Cyrl-RS" b="1" i="1" dirty="0" smtClean="0"/>
              <a:t>пролекова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Да </a:t>
            </a:r>
            <a:r>
              <a:rPr lang="sr-Cyrl-RS" sz="2400" dirty="0"/>
              <a:t>би се супстанца применила у облику раствора мора да показује адекватну растворљивост у води. </a:t>
            </a: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Уколико </a:t>
            </a:r>
            <a:r>
              <a:rPr lang="sr-Cyrl-RS" sz="2400" dirty="0"/>
              <a:t>стратегије за побољшање растворљивости нису довољно ефикасне, избор представља формулација лека у облику  пролека који показује већу растворљивост у води. </a:t>
            </a: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Након </a:t>
            </a:r>
            <a:r>
              <a:rPr lang="sr-Cyrl-RS" sz="2400" dirty="0"/>
              <a:t>примене, када се нађе у крвотоку, </a:t>
            </a:r>
            <a:r>
              <a:rPr lang="sr-Cyrl-RS" sz="2400" b="1" dirty="0">
                <a:solidFill>
                  <a:srgbClr val="FF0000"/>
                </a:solidFill>
              </a:rPr>
              <a:t>пролек</a:t>
            </a:r>
            <a:r>
              <a:rPr lang="sr-Cyrl-RS" sz="2400" dirty="0">
                <a:solidFill>
                  <a:srgbClr val="FF0000"/>
                </a:solidFill>
              </a:rPr>
              <a:t> </a:t>
            </a:r>
            <a:r>
              <a:rPr lang="sr-Cyrl-RS" sz="2400" dirty="0"/>
              <a:t>ће </a:t>
            </a:r>
            <a:r>
              <a:rPr lang="sr-Cyrl-RS" sz="2400" b="1" dirty="0"/>
              <a:t>се конвертовати </a:t>
            </a:r>
            <a:r>
              <a:rPr lang="sr-Cyrl-RS" sz="2400" dirty="0"/>
              <a:t>у</a:t>
            </a:r>
            <a:r>
              <a:rPr lang="sr-Cyrl-RS" sz="2400" b="1" dirty="0"/>
              <a:t> </a:t>
            </a:r>
            <a:r>
              <a:rPr lang="sr-Cyrl-RS" sz="2400" b="1" dirty="0">
                <a:solidFill>
                  <a:srgbClr val="FF0000"/>
                </a:solidFill>
              </a:rPr>
              <a:t>активни облик лека</a:t>
            </a:r>
            <a:r>
              <a:rPr lang="sr-Cyrl-RS" sz="2400" dirty="0"/>
              <a:t>. </a:t>
            </a: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5866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/>
              <a:t>Примена пролекова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Cyrl-RS" sz="2400" dirty="0"/>
              <a:t>Када треба испоручити изразито </a:t>
            </a:r>
            <a:r>
              <a:rPr lang="sr-Cyrl-RS" sz="2400" b="1" dirty="0"/>
              <a:t>хидрофилну</a:t>
            </a:r>
            <a:r>
              <a:rPr lang="sr-Cyrl-RS" sz="2400" dirty="0"/>
              <a:t> супстанцу, решење је применити је у облику пролека који показује боље липофилне особине</a:t>
            </a:r>
            <a:r>
              <a:rPr lang="sr-Cyrl-RS" sz="24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 </a:t>
            </a:r>
            <a:r>
              <a:rPr lang="sr-Cyrl-RS" sz="2400" dirty="0"/>
              <a:t>На тај начин је могуће побољшати пенетрацију кроз ћелијску мембрану</a:t>
            </a:r>
            <a:r>
              <a:rPr lang="sr-Cyrl-RS" sz="24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Иако </a:t>
            </a:r>
            <a:r>
              <a:rPr lang="sr-Cyrl-RS" sz="2400" dirty="0"/>
              <a:t>је формулација </a:t>
            </a:r>
            <a:r>
              <a:rPr lang="sr-Cyrl-RS" sz="2400" b="1" dirty="0"/>
              <a:t>естра</a:t>
            </a:r>
            <a:r>
              <a:rPr lang="sr-Cyrl-RS" sz="2400" dirty="0"/>
              <a:t> као пролека погоднија са аспекта бољег трансназалног транспорта, </a:t>
            </a:r>
            <a:r>
              <a:rPr lang="sr-Cyrl-RS" sz="2400" b="1" dirty="0"/>
              <a:t>недостатак </a:t>
            </a:r>
            <a:r>
              <a:rPr lang="sr-Cyrl-RS" sz="2400" b="1" dirty="0" smtClean="0"/>
              <a:t>представља </a:t>
            </a:r>
            <a:r>
              <a:rPr lang="sr-Cyrl-RS" sz="2400" b="1" dirty="0"/>
              <a:t>осетљивост естра на хидролизу</a:t>
            </a:r>
            <a:r>
              <a:rPr lang="sr-Cyrl-RS" sz="2400" dirty="0"/>
              <a:t>. </a:t>
            </a: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Дизајн </a:t>
            </a:r>
            <a:r>
              <a:rPr lang="sr-Cyrl-RS" sz="2400" dirty="0"/>
              <a:t>пролекова отвара могућност за апликацију </a:t>
            </a:r>
            <a:r>
              <a:rPr lang="sr-Cyrl-RS" sz="2400" b="1" dirty="0">
                <a:solidFill>
                  <a:srgbClr val="FF0000"/>
                </a:solidFill>
              </a:rPr>
              <a:t>протеинских</a:t>
            </a:r>
            <a:r>
              <a:rPr lang="sr-Cyrl-RS" sz="2400" dirty="0"/>
              <a:t>  и </a:t>
            </a:r>
            <a:r>
              <a:rPr lang="sr-Cyrl-RS" sz="2400" b="1" dirty="0">
                <a:solidFill>
                  <a:srgbClr val="FF0000"/>
                </a:solidFill>
              </a:rPr>
              <a:t>пептидних</a:t>
            </a:r>
            <a:r>
              <a:rPr lang="sr-Cyrl-RS" sz="2400" dirty="0">
                <a:solidFill>
                  <a:srgbClr val="FF0000"/>
                </a:solidFill>
              </a:rPr>
              <a:t> </a:t>
            </a:r>
            <a:r>
              <a:rPr lang="sr-Cyrl-RS" sz="2400" b="1" dirty="0">
                <a:solidFill>
                  <a:srgbClr val="FF0000"/>
                </a:solidFill>
              </a:rPr>
              <a:t>молекула</a:t>
            </a:r>
            <a:r>
              <a:rPr lang="sr-Cyrl-RS" sz="2400" dirty="0">
                <a:solidFill>
                  <a:srgbClr val="FF0000"/>
                </a:solidFill>
              </a:rPr>
              <a:t> </a:t>
            </a:r>
            <a:r>
              <a:rPr lang="sr-Cyrl-RS" sz="2400" dirty="0"/>
              <a:t>чиме би се поспешила њихова стабилност и смањила могућност ензимске деградације.</a:t>
            </a: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9764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i="1" dirty="0"/>
              <a:t>Примена супстанци које инхибирају </a:t>
            </a:r>
            <a:r>
              <a:rPr lang="sr-Cyrl-RS" b="1" i="1" dirty="0" smtClean="0"/>
              <a:t>ензиме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Додатак </a:t>
            </a:r>
            <a:r>
              <a:rPr lang="sr-Cyrl-RS" sz="2400" b="1" dirty="0">
                <a:solidFill>
                  <a:srgbClr val="FF0000"/>
                </a:solidFill>
              </a:rPr>
              <a:t>инхибитора</a:t>
            </a:r>
            <a:r>
              <a:rPr lang="sr-Cyrl-RS" sz="2400" dirty="0">
                <a:solidFill>
                  <a:srgbClr val="FF0000"/>
                </a:solidFill>
              </a:rPr>
              <a:t> </a:t>
            </a:r>
            <a:r>
              <a:rPr lang="sr-Cyrl-RS" sz="2400" b="1" dirty="0">
                <a:solidFill>
                  <a:srgbClr val="FF0000"/>
                </a:solidFill>
              </a:rPr>
              <a:t>протеаза и пептидаза </a:t>
            </a:r>
            <a:r>
              <a:rPr lang="sr-Cyrl-RS" sz="2400" dirty="0"/>
              <a:t>може очувати стабилност пептидних и протеинских молекула. </a:t>
            </a:r>
            <a:endParaRPr lang="sr-Cyrl-RS" sz="2400" dirty="0" smtClean="0"/>
          </a:p>
          <a:p>
            <a:pPr lvl="0">
              <a:buFont typeface="Wingdings" panose="05000000000000000000" pitchFamily="2" charset="2"/>
              <a:buChar char="Ø"/>
            </a:pPr>
            <a:endParaRPr lang="sr-Cyrl-RS" sz="2400" dirty="0" smtClean="0"/>
          </a:p>
          <a:p>
            <a:pPr lvl="0">
              <a:buFont typeface="Wingdings" panose="05000000000000000000" pitchFamily="2" charset="2"/>
              <a:buChar char="Ø"/>
            </a:pPr>
            <a:r>
              <a:rPr lang="sr-Cyrl-RS" sz="2400" b="1" dirty="0">
                <a:solidFill>
                  <a:srgbClr val="FF0000"/>
                </a:solidFill>
              </a:rPr>
              <a:t>Б</a:t>
            </a:r>
            <a:r>
              <a:rPr lang="sr-Cyrl-RS" sz="2400" b="1" dirty="0" smtClean="0">
                <a:solidFill>
                  <a:srgbClr val="FF0000"/>
                </a:solidFill>
              </a:rPr>
              <a:t>естатин</a:t>
            </a:r>
            <a:r>
              <a:rPr lang="sr-Cyrl-RS" sz="2400" dirty="0" smtClean="0">
                <a:solidFill>
                  <a:srgbClr val="FF0000"/>
                </a:solidFill>
              </a:rPr>
              <a:t> </a:t>
            </a:r>
            <a:r>
              <a:rPr lang="sr-Cyrl-RS" sz="2400" dirty="0"/>
              <a:t>- инхибитор аминопептидаза</a:t>
            </a:r>
            <a:endParaRPr lang="en-US" sz="2400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sr-Cyrl-RS" sz="2400" b="1" dirty="0">
                <a:solidFill>
                  <a:srgbClr val="FF0000"/>
                </a:solidFill>
              </a:rPr>
              <a:t>Л</a:t>
            </a:r>
            <a:r>
              <a:rPr lang="sr-Cyrl-RS" sz="2400" b="1" dirty="0" smtClean="0">
                <a:solidFill>
                  <a:srgbClr val="FF0000"/>
                </a:solidFill>
              </a:rPr>
              <a:t>еупептин</a:t>
            </a:r>
            <a:r>
              <a:rPr lang="sr-Cyrl-RS" sz="2400" dirty="0" smtClean="0">
                <a:solidFill>
                  <a:srgbClr val="FF0000"/>
                </a:solidFill>
              </a:rPr>
              <a:t> </a:t>
            </a:r>
            <a:r>
              <a:rPr lang="sr-Cyrl-RS" sz="2400" dirty="0"/>
              <a:t>и </a:t>
            </a:r>
            <a:r>
              <a:rPr lang="sr-Cyrl-RS" sz="2400" b="1" dirty="0">
                <a:solidFill>
                  <a:srgbClr val="FF0000"/>
                </a:solidFill>
              </a:rPr>
              <a:t>апротинин-</a:t>
            </a:r>
            <a:r>
              <a:rPr lang="sr-Cyrl-RS" sz="2400" dirty="0">
                <a:solidFill>
                  <a:srgbClr val="FF0000"/>
                </a:solidFill>
              </a:rPr>
              <a:t> </a:t>
            </a:r>
            <a:r>
              <a:rPr lang="sr-Cyrl-RS" sz="2400" dirty="0"/>
              <a:t>инхибитори трипсина </a:t>
            </a: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5749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b="1" i="1" dirty="0" smtClean="0"/>
              <a:t>Пенетрациони </a:t>
            </a:r>
            <a:r>
              <a:rPr lang="sr-Cyrl-RS" b="1" i="1" dirty="0"/>
              <a:t>инхенсери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82296" indent="0">
              <a:buNone/>
            </a:pPr>
            <a:r>
              <a:rPr lang="sr-Cyrl-RS" sz="2400" dirty="0" smtClean="0"/>
              <a:t>За </a:t>
            </a:r>
            <a:r>
              <a:rPr lang="sr-Cyrl-RS" sz="2400" dirty="0"/>
              <a:t>побољшање пенетрације лека кроз назални епител могу се користити хемијска једињења која могу </a:t>
            </a:r>
            <a:r>
              <a:rPr lang="sr-Cyrl-RS" sz="2400" b="1" dirty="0"/>
              <a:t>реверзибилно</a:t>
            </a:r>
            <a:r>
              <a:rPr lang="sr-Cyrl-RS" sz="2400" dirty="0"/>
              <a:t> изменити баријерну функцију назалног епитела. </a:t>
            </a:r>
            <a:endParaRPr lang="sr-Cyrl-RS" sz="2400" dirty="0" smtClean="0"/>
          </a:p>
          <a:p>
            <a:pPr marL="82296" lvl="0" indent="0">
              <a:buNone/>
            </a:pPr>
            <a:endParaRPr lang="sr-Cyrl-RS" sz="2400" dirty="0"/>
          </a:p>
          <a:p>
            <a:pPr marL="82296" lvl="0" indent="0">
              <a:buNone/>
            </a:pPr>
            <a:r>
              <a:rPr lang="sr-Cyrl-RS" sz="2400" b="1" dirty="0" smtClean="0">
                <a:solidFill>
                  <a:srgbClr val="FF0000"/>
                </a:solidFill>
              </a:rPr>
              <a:t>Сурфактанти</a:t>
            </a:r>
            <a:r>
              <a:rPr lang="sr-Cyrl-RS" sz="2400" b="1" dirty="0" smtClean="0"/>
              <a:t> </a:t>
            </a:r>
            <a:r>
              <a:rPr lang="sr-Cyrl-RS" sz="2400" dirty="0"/>
              <a:t>могу утицати на реорганизацију интерцелуларних липида или нарушити интегритет протеина што омогућава пролазак </a:t>
            </a:r>
            <a:r>
              <a:rPr lang="sr-Cyrl-RS" sz="2400" dirty="0" smtClean="0"/>
              <a:t>лека:</a:t>
            </a: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 </a:t>
            </a:r>
            <a:r>
              <a:rPr lang="sr-Cyrl-RS" sz="2400" b="1" dirty="0"/>
              <a:t>Анјонски</a:t>
            </a:r>
            <a:r>
              <a:rPr lang="sr-Cyrl-RS" sz="2400" dirty="0"/>
              <a:t>: Натријум лаурил сулфат, натријум додецил сулфат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b="1" dirty="0" smtClean="0"/>
              <a:t>Катјонски</a:t>
            </a:r>
            <a:r>
              <a:rPr lang="sr-Cyrl-RS" sz="2400" dirty="0"/>
              <a:t>: Цетилпиридинијум </a:t>
            </a:r>
            <a:r>
              <a:rPr lang="sr-Cyrl-RS" sz="2400" dirty="0" smtClean="0"/>
              <a:t>хлорид</a:t>
            </a:r>
            <a:endParaRPr lang="sr-Cyrl-RS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b="1" dirty="0" smtClean="0"/>
              <a:t>Нејонски</a:t>
            </a:r>
            <a:r>
              <a:rPr lang="sr-Cyrl-RS" sz="2400" dirty="0"/>
              <a:t>: Полоксамер, Полисорбати </a:t>
            </a: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4465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/>
              <a:t>Недостаци назалне примене</a:t>
            </a:r>
            <a:r>
              <a:rPr lang="sr-Cyrl-RS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Кратко </a:t>
            </a:r>
            <a:r>
              <a:rPr lang="sr-Cyrl-RS" sz="2400" dirty="0"/>
              <a:t>време задржавања </a:t>
            </a:r>
            <a:r>
              <a:rPr lang="sr-Cyrl-RS" sz="2400" dirty="0" smtClean="0"/>
              <a:t>лека.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/>
              <a:t>Лекови могу бити разграђени у носу што умањује њихову </a:t>
            </a:r>
            <a:r>
              <a:rPr lang="sr-Cyrl-RS" sz="2400" dirty="0" smtClean="0"/>
              <a:t>ефикасност.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Прехлада </a:t>
            </a:r>
            <a:r>
              <a:rPr lang="sr-Cyrl-RS" sz="2400" dirty="0"/>
              <a:t>или алергије могу утицати на назалну конгестију и последично на </a:t>
            </a:r>
            <a:r>
              <a:rPr lang="sr-Cyrl-RS" sz="2400" dirty="0" smtClean="0"/>
              <a:t>деловање.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Назално </a:t>
            </a:r>
            <a:r>
              <a:rPr lang="sr-Cyrl-RS" sz="2400" dirty="0"/>
              <a:t>се могу применити само потентни лекови јер је волумен примењене дозе ограничен. </a:t>
            </a: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Није </a:t>
            </a:r>
            <a:r>
              <a:rPr lang="sr-Cyrl-RS" sz="2400" dirty="0"/>
              <a:t>погодан пут примене за терапију која захтева одрживу концентрацију лека у крви. </a:t>
            </a: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Учестала </a:t>
            </a:r>
            <a:r>
              <a:rPr lang="sr-Cyrl-RS" sz="2400" dirty="0"/>
              <a:t>примена може оштетити слузницу носа или довести до иритације.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8404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/>
              <a:t>Пенетрациони инхенсери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lvl="0" indent="0">
              <a:buNone/>
            </a:pPr>
            <a:r>
              <a:rPr lang="sr-Cyrl-RS" sz="2400" b="1" dirty="0">
                <a:solidFill>
                  <a:srgbClr val="FF0000"/>
                </a:solidFill>
              </a:rPr>
              <a:t>Жучне соли </a:t>
            </a:r>
            <a:r>
              <a:rPr lang="sr-Cyrl-RS" sz="2400" dirty="0" smtClean="0"/>
              <a:t>- површински </a:t>
            </a:r>
            <a:r>
              <a:rPr lang="sr-Cyrl-RS" sz="2400" dirty="0"/>
              <a:t>активне материје </a:t>
            </a:r>
            <a:r>
              <a:rPr lang="sr-Cyrl-RS" sz="2400" dirty="0" smtClean="0"/>
              <a:t>које могу </a:t>
            </a:r>
            <a:r>
              <a:rPr lang="sr-Cyrl-RS" sz="2400" dirty="0"/>
              <a:t>отворити чрвсте спојеве између </a:t>
            </a:r>
            <a:r>
              <a:rPr lang="sr-Cyrl-RS" sz="2400" dirty="0" smtClean="0"/>
              <a:t>ћелија.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sr-Cyrl-RS" sz="2400" b="1" dirty="0" smtClean="0"/>
              <a:t>Натријум </a:t>
            </a:r>
            <a:r>
              <a:rPr lang="sr-Cyrl-RS" sz="2400" b="1" dirty="0"/>
              <a:t>глукохолат, натријум таурохолат, натријум деоксихолат и деривати фусидинске киселине- натријум тауродихидрофусидат</a:t>
            </a:r>
            <a:r>
              <a:rPr lang="sr-Cyrl-RS" sz="2400" dirty="0" smtClean="0"/>
              <a:t>.</a:t>
            </a:r>
          </a:p>
          <a:p>
            <a:pPr lvl="0">
              <a:buFont typeface="Wingdings" panose="05000000000000000000" pitchFamily="2" charset="2"/>
              <a:buChar char="Ø"/>
            </a:pPr>
            <a:endParaRPr lang="sr-Cyrl-RS" sz="2400" dirty="0"/>
          </a:p>
          <a:p>
            <a:pPr marL="82296" lvl="0" indent="0">
              <a:buNone/>
            </a:pPr>
            <a:r>
              <a:rPr lang="sr-Cyrl-RS" sz="2400" b="1" dirty="0">
                <a:solidFill>
                  <a:srgbClr val="FF0000"/>
                </a:solidFill>
              </a:rPr>
              <a:t>Масне киселине и </a:t>
            </a:r>
            <a:r>
              <a:rPr lang="sr-Cyrl-RS" sz="2400" b="1" dirty="0" smtClean="0">
                <a:solidFill>
                  <a:srgbClr val="FF0000"/>
                </a:solidFill>
              </a:rPr>
              <a:t>деривати- </a:t>
            </a:r>
            <a:r>
              <a:rPr lang="sr-Cyrl-RS" sz="2400" dirty="0"/>
              <a:t>повећавају флуидност фосфолипидних домена.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sr-Cyrl-RS" sz="2400" b="1" dirty="0" smtClean="0"/>
              <a:t>Олеинска</a:t>
            </a:r>
            <a:r>
              <a:rPr lang="sr-Cyrl-RS" sz="2400" b="1" dirty="0"/>
              <a:t>, лауринска, капрична киселина</a:t>
            </a:r>
            <a:endParaRPr lang="sr-Cyrl-RS" sz="2400" b="1" dirty="0" smtClean="0"/>
          </a:p>
          <a:p>
            <a:pPr lvl="0">
              <a:buFont typeface="Wingdings" panose="05000000000000000000" pitchFamily="2" charset="2"/>
              <a:buChar char="Ø"/>
            </a:pPr>
            <a:endParaRPr lang="sr-Cyrl-RS" sz="2400" dirty="0"/>
          </a:p>
          <a:p>
            <a:pPr lvl="0">
              <a:buFont typeface="Wingdings" panose="05000000000000000000" pitchFamily="2" charset="2"/>
              <a:buChar char="Ø"/>
            </a:pPr>
            <a:endParaRPr lang="sr-Cyrl-RS" sz="2400" dirty="0" smtClean="0"/>
          </a:p>
          <a:p>
            <a:pPr lvl="0">
              <a:buFont typeface="Wingdings" panose="05000000000000000000" pitchFamily="2" charset="2"/>
              <a:buChar char="Ø"/>
            </a:pPr>
            <a:endParaRPr lang="sr-Cyrl-RS" sz="2400" dirty="0"/>
          </a:p>
          <a:p>
            <a:pPr lvl="0">
              <a:buFont typeface="Wingdings" panose="05000000000000000000" pitchFamily="2" charset="2"/>
              <a:buChar char="Ø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1998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/>
              <a:t>Пенетрациони инхенсери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lvl="0" indent="0">
              <a:buNone/>
            </a:pPr>
            <a:r>
              <a:rPr lang="sr-Cyrl-RS" sz="2400" b="1" dirty="0" smtClean="0">
                <a:solidFill>
                  <a:srgbClr val="FF0000"/>
                </a:solidFill>
                <a:latin typeface="Corbel" panose="020B0503020204020204" pitchFamily="34" charset="0"/>
              </a:rPr>
              <a:t>Циклодекстрини-</a:t>
            </a:r>
            <a:r>
              <a:rPr lang="sr-Cyrl-RS" sz="2400" b="1" dirty="0" smtClean="0">
                <a:latin typeface="Corbel" panose="020B0503020204020204" pitchFamily="34" charset="0"/>
              </a:rPr>
              <a:t> </a:t>
            </a:r>
            <a:r>
              <a:rPr lang="sr-Cyrl-RS" sz="2400" dirty="0">
                <a:latin typeface="Corbel" panose="020B0503020204020204" pitchFamily="34" charset="0"/>
              </a:rPr>
              <a:t>врше инклузију састојака мембране што резултира отварањем чврстих спона између епителних ћелија и уласком лека.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Користе </a:t>
            </a:r>
            <a:r>
              <a:rPr lang="sr-Cyrl-RS" sz="2400" dirty="0">
                <a:latin typeface="Corbel" panose="020B0503020204020204" pitchFamily="34" charset="0"/>
              </a:rPr>
              <a:t>се </a:t>
            </a:r>
            <a:r>
              <a:rPr lang="en-US" sz="2400" b="1" dirty="0">
                <a:latin typeface="Corbel" panose="020B0503020204020204" pitchFamily="34" charset="0"/>
              </a:rPr>
              <a:t>α, β и γ </a:t>
            </a:r>
            <a:r>
              <a:rPr lang="en-US" sz="2400" b="1" dirty="0" err="1">
                <a:latin typeface="Corbel" panose="020B0503020204020204" pitchFamily="34" charset="0"/>
              </a:rPr>
              <a:t>циклодекстрини</a:t>
            </a:r>
            <a:r>
              <a:rPr lang="en-US" sz="2400" b="1" dirty="0">
                <a:latin typeface="Corbel" panose="020B0503020204020204" pitchFamily="34" charset="0"/>
              </a:rPr>
              <a:t> </a:t>
            </a:r>
            <a:r>
              <a:rPr lang="en-US" sz="2400" dirty="0" err="1">
                <a:latin typeface="Corbel" panose="020B0503020204020204" pitchFamily="34" charset="0"/>
              </a:rPr>
              <a:t>као</a:t>
            </a:r>
            <a:r>
              <a:rPr lang="en-US" sz="2400" dirty="0">
                <a:latin typeface="Corbel" panose="020B0503020204020204" pitchFamily="34" charset="0"/>
              </a:rPr>
              <a:t> и </a:t>
            </a:r>
            <a:r>
              <a:rPr lang="en-US" sz="2400" b="1" dirty="0" err="1">
                <a:latin typeface="Corbel" panose="020B0503020204020204" pitchFamily="34" charset="0"/>
              </a:rPr>
              <a:t>метиловани</a:t>
            </a:r>
            <a:r>
              <a:rPr lang="en-US" sz="2400" b="1" dirty="0">
                <a:latin typeface="Corbel" panose="020B0503020204020204" pitchFamily="34" charset="0"/>
              </a:rPr>
              <a:t> </a:t>
            </a:r>
            <a:r>
              <a:rPr lang="en-US" sz="2400" b="1" dirty="0" err="1">
                <a:latin typeface="Corbel" panose="020B0503020204020204" pitchFamily="34" charset="0"/>
              </a:rPr>
              <a:t>циклодекстрини</a:t>
            </a:r>
            <a:r>
              <a:rPr lang="en-US" sz="2400" dirty="0" smtClean="0">
                <a:latin typeface="Corbel" panose="020B0503020204020204" pitchFamily="34" charset="0"/>
              </a:rPr>
              <a:t>.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endParaRPr lang="en-US" sz="2400" dirty="0">
              <a:latin typeface="Corbel" panose="020B0503020204020204" pitchFamily="34" charset="0"/>
            </a:endParaRPr>
          </a:p>
          <a:p>
            <a:pPr marL="82296" lvl="0" indent="0">
              <a:buNone/>
            </a:pPr>
            <a:r>
              <a:rPr lang="sr-Cyrl-RS" sz="2400" b="1" dirty="0">
                <a:solidFill>
                  <a:srgbClr val="FF0000"/>
                </a:solidFill>
                <a:latin typeface="Corbel" panose="020B0503020204020204" pitchFamily="34" charset="0"/>
              </a:rPr>
              <a:t>Катјонски молекули- </a:t>
            </a:r>
            <a:r>
              <a:rPr lang="sr-Cyrl-RS" sz="2400" dirty="0">
                <a:latin typeface="Corbel" panose="020B0503020204020204" pitchFamily="34" charset="0"/>
              </a:rPr>
              <a:t>ступају у интеракцију са негативно наелетрисаном површином мукозе</a:t>
            </a:r>
            <a:r>
              <a:rPr lang="sr-Cyrl-RS" sz="2400" b="1" dirty="0">
                <a:latin typeface="Corbel" panose="020B0503020204020204" pitchFamily="34" charset="0"/>
              </a:rPr>
              <a:t>. </a:t>
            </a:r>
            <a:endParaRPr lang="sr-Cyrl-RS" sz="2400" b="1" dirty="0" smtClean="0">
              <a:latin typeface="Corbel" panose="020B0503020204020204" pitchFamily="34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sr-Cyrl-RS" sz="2400" b="1" dirty="0" smtClean="0">
                <a:latin typeface="Corbel" panose="020B0503020204020204" pitchFamily="34" charset="0"/>
              </a:rPr>
              <a:t>полимер </a:t>
            </a:r>
            <a:r>
              <a:rPr lang="sr-Cyrl-RS" sz="2400" b="1" dirty="0">
                <a:latin typeface="Corbel" panose="020B0503020204020204" pitchFamily="34" charset="0"/>
              </a:rPr>
              <a:t>хитосан, </a:t>
            </a:r>
            <a:r>
              <a:rPr lang="en-US" sz="2400" b="1" dirty="0" err="1">
                <a:latin typeface="Corbel" panose="020B0503020204020204" pitchFamily="34" charset="0"/>
              </a:rPr>
              <a:t>поли</a:t>
            </a:r>
            <a:r>
              <a:rPr lang="en-US" sz="2400" b="1" dirty="0">
                <a:latin typeface="Corbel" panose="020B0503020204020204" pitchFamily="34" charset="0"/>
              </a:rPr>
              <a:t>-L-</a:t>
            </a:r>
            <a:r>
              <a:rPr lang="sr-Cyrl-RS" sz="2400" b="1" dirty="0">
                <a:latin typeface="Corbel" panose="020B0503020204020204" pitchFamily="34" charset="0"/>
              </a:rPr>
              <a:t>аргинин, поли</a:t>
            </a:r>
            <a:r>
              <a:rPr lang="en-US" sz="2400" b="1" dirty="0">
                <a:latin typeface="Corbel" panose="020B0503020204020204" pitchFamily="34" charset="0"/>
              </a:rPr>
              <a:t>-L-</a:t>
            </a:r>
            <a:r>
              <a:rPr lang="sr-Cyrl-RS" sz="2400" b="1" dirty="0">
                <a:latin typeface="Corbel" panose="020B0503020204020204" pitchFamily="34" charset="0"/>
              </a:rPr>
              <a:t>лизин</a:t>
            </a:r>
            <a:r>
              <a:rPr lang="sr-Cyrl-RS" sz="2400" dirty="0">
                <a:latin typeface="Corbel" panose="020B0503020204020204" pitchFamily="34" charset="0"/>
              </a:rPr>
              <a:t>. </a:t>
            </a:r>
            <a:endParaRPr lang="en-US" sz="2400" dirty="0">
              <a:latin typeface="Corbel" panose="020B0503020204020204" pitchFamily="34" charset="0"/>
            </a:endParaRPr>
          </a:p>
          <a:p>
            <a:endParaRPr lang="en-US" sz="2400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98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b="1" i="1" dirty="0"/>
              <a:t>Мукоадхезивна </a:t>
            </a:r>
            <a:r>
              <a:rPr lang="sr-Cyrl-RS" b="1" i="1" dirty="0" smtClean="0"/>
              <a:t>средства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Мукоадхезија </a:t>
            </a:r>
            <a:r>
              <a:rPr lang="sr-Cyrl-RS" sz="2400" dirty="0"/>
              <a:t>продужава контакт лека и слузокоже ноас, смањује назални клиренс  што побољшава ефекат лека</a:t>
            </a:r>
            <a:r>
              <a:rPr lang="sr-Cyrl-RS" sz="24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 </a:t>
            </a:r>
            <a:r>
              <a:rPr lang="sr-Cyrl-RS" sz="2400" dirty="0"/>
              <a:t>Користе се полимери као што су </a:t>
            </a:r>
            <a:r>
              <a:rPr lang="sr-Cyrl-RS" sz="2400" b="1" dirty="0">
                <a:solidFill>
                  <a:srgbClr val="FF0000"/>
                </a:solidFill>
              </a:rPr>
              <a:t>скроб, карбомер, хитосан</a:t>
            </a:r>
            <a:r>
              <a:rPr lang="sr-Cyrl-RS" sz="2400" dirty="0"/>
              <a:t>. </a:t>
            </a: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b="1" dirty="0" smtClean="0"/>
              <a:t>Хитосан</a:t>
            </a:r>
            <a:r>
              <a:rPr lang="sr-Cyrl-RS" sz="2400" dirty="0" smtClean="0"/>
              <a:t> </a:t>
            </a:r>
            <a:r>
              <a:rPr lang="sr-Cyrl-RS" sz="2400" dirty="0"/>
              <a:t>се истиче као молекул са оптималним карактеристикама јер  остварује мукоадхезију и поседује могућност да отвори </a:t>
            </a:r>
            <a:r>
              <a:rPr lang="sr-Cyrl-RS" sz="2400" b="1" dirty="0"/>
              <a:t>чврсте везе </a:t>
            </a:r>
            <a:r>
              <a:rPr lang="sr-Cyrl-RS" sz="2400" dirty="0"/>
              <a:t>између ћелија </a:t>
            </a:r>
            <a:r>
              <a:rPr lang="sr-Cyrl-RS" sz="2400" b="1" dirty="0"/>
              <a:t>што побољшава парацелуларни транспорт поларних лековитих супстанци</a:t>
            </a:r>
            <a:r>
              <a:rPr lang="sr-Cyrl-RS" sz="2400" dirty="0"/>
              <a:t>.  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3145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i="1" dirty="0"/>
              <a:t>Избор амбалаже</a:t>
            </a:r>
            <a:r>
              <a:rPr lang="en-US" i="1" dirty="0"/>
              <a:t/>
            </a:r>
            <a:br>
              <a:rPr lang="en-US" i="1" dirty="0"/>
            </a:b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Доступан </a:t>
            </a:r>
            <a:r>
              <a:rPr lang="sr-Cyrl-RS" sz="2400" dirty="0"/>
              <a:t>број уређаја за паковање назалних препарата је </a:t>
            </a:r>
            <a:r>
              <a:rPr lang="sr-Cyrl-RS" sz="2400" dirty="0" smtClean="0"/>
              <a:t>велики.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У фокусу </a:t>
            </a:r>
            <a:r>
              <a:rPr lang="sr-Cyrl-RS" sz="2400" dirty="0"/>
              <a:t>интересовања налазе се уређаји који обезбеђују </a:t>
            </a:r>
            <a:r>
              <a:rPr lang="sr-Cyrl-RS" sz="2400" b="1" dirty="0">
                <a:solidFill>
                  <a:srgbClr val="FF0000"/>
                </a:solidFill>
              </a:rPr>
              <a:t>стабилност</a:t>
            </a:r>
            <a:r>
              <a:rPr lang="sr-Cyrl-RS" sz="2400" b="1" dirty="0"/>
              <a:t> препарата без употребе конзерванаса</a:t>
            </a:r>
            <a:r>
              <a:rPr lang="sr-Cyrl-RS" sz="2400" dirty="0"/>
              <a:t>. 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83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i="1" dirty="0"/>
              <a:t/>
            </a:r>
            <a:br>
              <a:rPr lang="sr-Cyrl-RS" b="1" i="1" dirty="0"/>
            </a:br>
            <a:r>
              <a:rPr lang="sr-Cyrl-RS" b="1" i="1" dirty="0" smtClean="0"/>
              <a:t>Анатомија </a:t>
            </a:r>
            <a:r>
              <a:rPr lang="sr-Cyrl-RS" b="1" i="1" dirty="0"/>
              <a:t>и </a:t>
            </a:r>
            <a:r>
              <a:rPr lang="sr-Cyrl-RS" b="1" i="1" dirty="0" smtClean="0"/>
              <a:t>физиологија</a:t>
            </a:r>
            <a:br>
              <a:rPr lang="sr-Cyrl-RS" b="1" i="1" dirty="0" smtClean="0"/>
            </a:br>
            <a:r>
              <a:rPr lang="sr-Cyrl-RS" b="1" i="1" dirty="0" smtClean="0"/>
              <a:t> носа</a:t>
            </a:r>
            <a:r>
              <a:rPr lang="en-US" i="1" dirty="0"/>
              <a:t/>
            </a:r>
            <a:br>
              <a:rPr lang="en-US" i="1" dirty="0"/>
            </a:b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524000"/>
            <a:ext cx="7498080" cy="48006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sr-Cyrl-R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Горњи </a:t>
            </a:r>
            <a:r>
              <a:rPr lang="sr-Cyrl-RS" sz="2400" dirty="0"/>
              <a:t>део респираторног тракта </a:t>
            </a:r>
            <a:r>
              <a:rPr lang="sr-Cyrl-RS" sz="24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Комплексан мултифункционални </a:t>
            </a:r>
            <a:r>
              <a:rPr lang="sr-Cyrl-RS" sz="2400" dirty="0"/>
              <a:t>орган. </a:t>
            </a:r>
            <a:endParaRPr lang="sr-Cyrl-RS" sz="24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/>
              <a:t>Дисање </a:t>
            </a:r>
            <a:r>
              <a:rPr lang="sr-Cyrl-RS" sz="2400" dirty="0"/>
              <a:t>преко носа</a:t>
            </a:r>
            <a:r>
              <a:rPr lang="sr-Latn-RS" sz="2400" dirty="0"/>
              <a:t> је </a:t>
            </a:r>
            <a:r>
              <a:rPr lang="sr-Cyrl-RS" sz="2400" b="1" dirty="0"/>
              <a:t>физиолошки</a:t>
            </a:r>
            <a:r>
              <a:rPr lang="sr-Cyrl-RS" sz="2400" dirty="0"/>
              <a:t> </a:t>
            </a:r>
            <a:r>
              <a:rPr lang="sr-Cyrl-RS" sz="2400" b="1" dirty="0"/>
              <a:t>процес</a:t>
            </a:r>
            <a:r>
              <a:rPr lang="sr-Cyrl-RS" sz="2400" dirty="0"/>
              <a:t> и </a:t>
            </a:r>
            <a:r>
              <a:rPr lang="sr-Latn-RS" sz="2400" dirty="0">
                <a:latin typeface="Corbel" panose="020B0503020204020204" pitchFamily="34" charset="0"/>
              </a:rPr>
              <a:t>преферирани дисајни пут</a:t>
            </a:r>
            <a:r>
              <a:rPr lang="sr-Latn-RS" sz="2400" dirty="0"/>
              <a:t>, </a:t>
            </a:r>
            <a:r>
              <a:rPr lang="sr-Latn-RS" sz="2400" dirty="0">
                <a:latin typeface="Corbel" panose="020B0503020204020204" pitchFamily="34" charset="0"/>
              </a:rPr>
              <a:t>док се дисање </a:t>
            </a:r>
            <a:r>
              <a:rPr lang="sr-Cyrl-RS" sz="2400" dirty="0">
                <a:latin typeface="Corbel" panose="020B0503020204020204" pitchFamily="34" charset="0"/>
              </a:rPr>
              <a:t>на уста научи касније</a:t>
            </a:r>
            <a:r>
              <a:rPr lang="sr-Cyrl-RS" dirty="0"/>
              <a:t>. </a:t>
            </a:r>
            <a:endParaRPr lang="sr-Cyrl-RS" dirty="0" smtClean="0"/>
          </a:p>
          <a:p>
            <a:pPr>
              <a:buFont typeface="Wingdings" panose="05000000000000000000" pitchFamily="2" charset="2"/>
              <a:buChar char="Ø"/>
            </a:pPr>
            <a:endParaRPr lang="sr-Cyrl-R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82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533400"/>
            <a:ext cx="7498080" cy="5715000"/>
          </a:xfrm>
        </p:spPr>
        <p:txBody>
          <a:bodyPr/>
          <a:lstStyle/>
          <a:p>
            <a:pPr marL="82296" indent="0">
              <a:buNone/>
            </a:pPr>
            <a:r>
              <a:rPr lang="sr-Cyrl-RS" b="1" dirty="0"/>
              <a:t>Најважније улоге </a:t>
            </a:r>
            <a:r>
              <a:rPr lang="sr-Cyrl-RS" b="1" dirty="0" smtClean="0"/>
              <a:t>носа:</a:t>
            </a:r>
          </a:p>
          <a:p>
            <a:pPr marL="82296" indent="0">
              <a:buNone/>
            </a:pPr>
            <a:endParaRPr lang="sr-Cyrl-RS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Ф</a:t>
            </a:r>
            <a:r>
              <a:rPr lang="sr-Cyrl-R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илтрирање</a:t>
            </a:r>
            <a:r>
              <a:rPr lang="sr-Cyrl-RS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загревање и влажење удахнутог </a:t>
            </a:r>
            <a:r>
              <a:rPr lang="sr-Cyrl-R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ваздуха.</a:t>
            </a:r>
          </a:p>
          <a:p>
            <a:pPr>
              <a:buFont typeface="Wingdings" panose="05000000000000000000" pitchFamily="2" charset="2"/>
              <a:buChar char="Ø"/>
            </a:pPr>
            <a:endParaRPr lang="sr-Cyrl-RS" sz="2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Омогућавање </a:t>
            </a:r>
            <a:r>
              <a:rPr lang="sr-Cyrl-RS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препознавања мириса- чуло мириса.</a:t>
            </a: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73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457200"/>
            <a:ext cx="7498080" cy="57912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Latn-RS" sz="2400" dirty="0">
                <a:solidFill>
                  <a:srgbClr val="FF0000"/>
                </a:solidFill>
                <a:latin typeface="Corbel" panose="020B0503020204020204" pitchFamily="34" charset="0"/>
              </a:rPr>
              <a:t>Носни септум </a:t>
            </a:r>
            <a:r>
              <a:rPr lang="sr-Cyrl-RS" sz="2400" dirty="0">
                <a:latin typeface="Corbel" panose="020B0503020204020204" pitchFamily="34" charset="0"/>
              </a:rPr>
              <a:t>раздваја две н</a:t>
            </a:r>
            <a:r>
              <a:rPr lang="sr-Latn-RS" sz="2400" dirty="0">
                <a:latin typeface="Corbel" panose="020B0503020204020204" pitchFamily="34" charset="0"/>
              </a:rPr>
              <a:t>a</a:t>
            </a:r>
            <a:r>
              <a:rPr lang="sr-Cyrl-RS" sz="2400" dirty="0">
                <a:latin typeface="Corbel" panose="020B0503020204020204" pitchFamily="34" charset="0"/>
              </a:rPr>
              <a:t>залне шупљине и </a:t>
            </a:r>
            <a:r>
              <a:rPr lang="sr-Latn-RS" sz="2400" dirty="0">
                <a:latin typeface="Corbel" panose="020B0503020204020204" pitchFamily="34" charset="0"/>
              </a:rPr>
              <a:t>састоји </a:t>
            </a:r>
            <a:r>
              <a:rPr lang="sr-Cyrl-RS" sz="2400" dirty="0">
                <a:latin typeface="Corbel" panose="020B0503020204020204" pitchFamily="34" charset="0"/>
              </a:rPr>
              <a:t>се из </a:t>
            </a:r>
            <a:r>
              <a:rPr lang="sr-Cyrl-RS" sz="2400" b="1" dirty="0">
                <a:latin typeface="Corbel" panose="020B0503020204020204" pitchFamily="34" charset="0"/>
              </a:rPr>
              <a:t>х</a:t>
            </a:r>
            <a:r>
              <a:rPr lang="sr-Latn-RS" sz="2400" b="1" dirty="0">
                <a:latin typeface="Corbel" panose="020B0503020204020204" pitchFamily="34" charset="0"/>
              </a:rPr>
              <a:t>рскавичастог и коштаног дела</a:t>
            </a:r>
            <a:r>
              <a:rPr lang="sr-Latn-RS" sz="2400" dirty="0">
                <a:latin typeface="Corbel" panose="020B0503020204020204" pitchFamily="34" charset="0"/>
              </a:rPr>
              <a:t>.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Септум</a:t>
            </a:r>
            <a:r>
              <a:rPr lang="sr-Latn-RS" sz="2400" dirty="0" smtClean="0">
                <a:latin typeface="Corbel" panose="020B0503020204020204" pitchFamily="34" charset="0"/>
              </a:rPr>
              <a:t> </a:t>
            </a:r>
            <a:r>
              <a:rPr lang="sr-Latn-RS" sz="2400" dirty="0">
                <a:latin typeface="Corbel" panose="020B0503020204020204" pitchFamily="34" charset="0"/>
              </a:rPr>
              <a:t>није хомоген у статичкој структури и релативно </a:t>
            </a:r>
            <a:r>
              <a:rPr lang="sr-Cyrl-RS" sz="2400" dirty="0">
                <a:latin typeface="Corbel" panose="020B0503020204020204" pitchFamily="34" charset="0"/>
              </a:rPr>
              <a:t>је </a:t>
            </a:r>
            <a:r>
              <a:rPr lang="sr-Latn-RS" sz="2400" b="1" dirty="0">
                <a:latin typeface="Corbel" panose="020B0503020204020204" pitchFamily="34" charset="0"/>
              </a:rPr>
              <a:t>слабо отпоран </a:t>
            </a:r>
            <a:r>
              <a:rPr lang="sr-Latn-RS" sz="2400" dirty="0">
                <a:latin typeface="Corbel" panose="020B0503020204020204" pitchFamily="34" charset="0"/>
              </a:rPr>
              <a:t>на механичке повреде. </a:t>
            </a: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sr-Cyrl-RS" sz="2400" dirty="0" smtClean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sr-Cyrl-RS" sz="2400" dirty="0">
              <a:latin typeface="Corbel" panose="020B0503020204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solidFill>
                  <a:srgbClr val="FF0000"/>
                </a:solidFill>
                <a:latin typeface="Corbel" panose="020B0503020204020204" pitchFamily="34" charset="0"/>
              </a:rPr>
              <a:t>Назална </a:t>
            </a:r>
            <a:r>
              <a:rPr lang="sr-Cyrl-RS" sz="2400" dirty="0">
                <a:solidFill>
                  <a:srgbClr val="FF0000"/>
                </a:solidFill>
                <a:latin typeface="Corbel" panose="020B0503020204020204" pitchFamily="34" charset="0"/>
              </a:rPr>
              <a:t>шупљина </a:t>
            </a:r>
            <a:r>
              <a:rPr lang="sr-Cyrl-RS" sz="2400" dirty="0">
                <a:latin typeface="Corbel" panose="020B0503020204020204" pitchFamily="34" charset="0"/>
              </a:rPr>
              <a:t>почиње ноздрвама и продужава се ка назофаринксу</a:t>
            </a:r>
            <a:r>
              <a:rPr lang="sr-Cyrl-RS" sz="2400" dirty="0" smtClean="0">
                <a:latin typeface="Corbel" panose="020B0503020204020204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400" dirty="0" smtClean="0">
                <a:latin typeface="Corbel" panose="020B0503020204020204" pitchFamily="34" charset="0"/>
              </a:rPr>
              <a:t>Укупна </a:t>
            </a:r>
            <a:r>
              <a:rPr lang="sr-Cyrl-RS" sz="2400" dirty="0">
                <a:latin typeface="Corbel" panose="020B0503020204020204" pitchFamily="34" charset="0"/>
              </a:rPr>
              <a:t>запремина назалне шупљине је </a:t>
            </a:r>
            <a:r>
              <a:rPr lang="sr-Cyrl-RS" sz="2400" b="1" dirty="0">
                <a:latin typeface="Corbel" panose="020B0503020204020204" pitchFamily="34" charset="0"/>
              </a:rPr>
              <a:t>16-19 </a:t>
            </a:r>
            <a:r>
              <a:rPr lang="en-US" sz="2400" b="1" dirty="0">
                <a:latin typeface="Corbel" panose="020B0503020204020204" pitchFamily="34" charset="0"/>
              </a:rPr>
              <a:t>ml</a:t>
            </a:r>
            <a:r>
              <a:rPr lang="en-US" sz="2400" dirty="0">
                <a:latin typeface="Corbel" panose="020B0503020204020204" pitchFamily="34" charset="0"/>
              </a:rPr>
              <a:t>, </a:t>
            </a:r>
            <a:r>
              <a:rPr lang="sr-Cyrl-RS" sz="2400" dirty="0">
                <a:latin typeface="Corbel" panose="020B0503020204020204" pitchFamily="34" charset="0"/>
              </a:rPr>
              <a:t>укупне површине око</a:t>
            </a:r>
            <a:r>
              <a:rPr lang="en-US" sz="2400" dirty="0">
                <a:latin typeface="Corbel" panose="020B0503020204020204" pitchFamily="34" charset="0"/>
              </a:rPr>
              <a:t>  </a:t>
            </a:r>
            <a:r>
              <a:rPr lang="en-US" sz="2400" b="1" dirty="0">
                <a:latin typeface="Corbel" panose="020B0503020204020204" pitchFamily="34" charset="0"/>
              </a:rPr>
              <a:t>180 cm</a:t>
            </a:r>
            <a:r>
              <a:rPr lang="en-US" sz="2400" b="1" baseline="30000" dirty="0">
                <a:latin typeface="Corbel" panose="020B0503020204020204" pitchFamily="34" charset="0"/>
              </a:rPr>
              <a:t>2</a:t>
            </a:r>
            <a:r>
              <a:rPr lang="en-US" sz="2400" dirty="0">
                <a:latin typeface="Corbel" panose="020B0503020204020204" pitchFamily="34" charset="0"/>
              </a:rPr>
              <a:t>, </a:t>
            </a:r>
            <a:r>
              <a:rPr lang="en-US" sz="2400" dirty="0" err="1">
                <a:latin typeface="Corbel" panose="020B0503020204020204" pitchFamily="34" charset="0"/>
              </a:rPr>
              <a:t>волумен</a:t>
            </a:r>
            <a:r>
              <a:rPr lang="en-US" sz="2400" dirty="0">
                <a:latin typeface="Corbel" panose="020B0503020204020204" pitchFamily="34" charset="0"/>
              </a:rPr>
              <a:t> </a:t>
            </a:r>
            <a:r>
              <a:rPr lang="en-US" sz="2400" dirty="0" err="1">
                <a:latin typeface="Corbel" panose="020B0503020204020204" pitchFamily="34" charset="0"/>
              </a:rPr>
              <a:t>сваке</a:t>
            </a:r>
            <a:r>
              <a:rPr lang="en-US" sz="2400" dirty="0">
                <a:latin typeface="Corbel" panose="020B0503020204020204" pitchFamily="34" charset="0"/>
              </a:rPr>
              <a:t> </a:t>
            </a:r>
            <a:r>
              <a:rPr lang="en-US" sz="2400" dirty="0" err="1">
                <a:latin typeface="Corbel" panose="020B0503020204020204" pitchFamily="34" charset="0"/>
              </a:rPr>
              <a:t>шупљине</a:t>
            </a:r>
            <a:r>
              <a:rPr lang="en-US" sz="2400" dirty="0">
                <a:latin typeface="Corbel" panose="020B0503020204020204" pitchFamily="34" charset="0"/>
              </a:rPr>
              <a:t> </a:t>
            </a:r>
            <a:r>
              <a:rPr lang="en-US" sz="2400" dirty="0" err="1">
                <a:latin typeface="Corbel" panose="020B0503020204020204" pitchFamily="34" charset="0"/>
              </a:rPr>
              <a:t>је</a:t>
            </a:r>
            <a:r>
              <a:rPr lang="en-US" sz="2400" dirty="0">
                <a:latin typeface="Corbel" panose="020B0503020204020204" pitchFamily="34" charset="0"/>
              </a:rPr>
              <a:t> </a:t>
            </a:r>
            <a:r>
              <a:rPr lang="en-US" sz="2400" dirty="0" err="1">
                <a:latin typeface="Corbel" panose="020B0503020204020204" pitchFamily="34" charset="0"/>
              </a:rPr>
              <a:t>око</a:t>
            </a:r>
            <a:r>
              <a:rPr lang="en-US" sz="2400" dirty="0">
                <a:latin typeface="Corbel" panose="020B0503020204020204" pitchFamily="34" charset="0"/>
              </a:rPr>
              <a:t> </a:t>
            </a:r>
            <a:r>
              <a:rPr lang="en-US" sz="2400" b="1" dirty="0">
                <a:latin typeface="Corbel" panose="020B0503020204020204" pitchFamily="34" charset="0"/>
              </a:rPr>
              <a:t>7,5 ml</a:t>
            </a:r>
            <a:r>
              <a:rPr lang="en-US" sz="2400" dirty="0">
                <a:latin typeface="Corbel" panose="020B0503020204020204" pitchFamily="34" charset="0"/>
              </a:rPr>
              <a:t>, </a:t>
            </a:r>
            <a:r>
              <a:rPr lang="sr-Cyrl-RS" sz="2400" dirty="0">
                <a:latin typeface="Corbel" panose="020B0503020204020204" pitchFamily="34" charset="0"/>
              </a:rPr>
              <a:t>а површина око</a:t>
            </a:r>
            <a:r>
              <a:rPr lang="en-US" sz="2400" dirty="0">
                <a:latin typeface="Corbel" panose="020B0503020204020204" pitchFamily="34" charset="0"/>
              </a:rPr>
              <a:t> </a:t>
            </a:r>
            <a:r>
              <a:rPr lang="en-US" sz="2400" b="1" dirty="0">
                <a:latin typeface="Corbel" panose="020B0503020204020204" pitchFamily="34" charset="0"/>
              </a:rPr>
              <a:t>75 cm</a:t>
            </a:r>
            <a:r>
              <a:rPr lang="en-US" sz="2400" b="1" baseline="30000" dirty="0">
                <a:latin typeface="Corbel" panose="020B0503020204020204" pitchFamily="34" charset="0"/>
              </a:rPr>
              <a:t>2</a:t>
            </a:r>
            <a:r>
              <a:rPr lang="en-US" sz="2400" dirty="0">
                <a:latin typeface="Corbel" panose="020B0503020204020204" pitchFamily="34" charset="0"/>
              </a:rPr>
              <a:t>.</a:t>
            </a:r>
            <a:r>
              <a:rPr lang="sr-Cyrl-RS" sz="2400" dirty="0">
                <a:latin typeface="Corbel" panose="020B0503020204020204" pitchFamily="34" charset="0"/>
              </a:rPr>
              <a:t> </a:t>
            </a:r>
            <a:endParaRPr lang="sr-Cyrl-RS" sz="2400" dirty="0" smtClean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25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483</TotalTime>
  <Words>3268</Words>
  <Application>Microsoft Office PowerPoint</Application>
  <PresentationFormat>On-screen Show (4:3)</PresentationFormat>
  <Paragraphs>368</Paragraphs>
  <Slides>63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72" baseType="lpstr">
      <vt:lpstr>Arial</vt:lpstr>
      <vt:lpstr>Calibri</vt:lpstr>
      <vt:lpstr>Cambria</vt:lpstr>
      <vt:lpstr>Corbel</vt:lpstr>
      <vt:lpstr>Gill Sans MT</vt:lpstr>
      <vt:lpstr>Verdana</vt:lpstr>
      <vt:lpstr>Wingdings</vt:lpstr>
      <vt:lpstr>Wingdings 2</vt:lpstr>
      <vt:lpstr>Solstice</vt:lpstr>
      <vt:lpstr>Универзитет у Крагујевцу Факултет медицинских наука</vt:lpstr>
      <vt:lpstr>Назални пут примене</vt:lpstr>
      <vt:lpstr>Предности назалног пута</vt:lpstr>
      <vt:lpstr>Предности назалног пута</vt:lpstr>
      <vt:lpstr>Предности назалног пута</vt:lpstr>
      <vt:lpstr>Недостаци назалне примене </vt:lpstr>
      <vt:lpstr> Анатомија и физиологија  носа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Физиолошки фактори </vt:lpstr>
      <vt:lpstr>Назални проток крви</vt:lpstr>
      <vt:lpstr>Назални проток крви</vt:lpstr>
      <vt:lpstr>Брзина кретања мукуса</vt:lpstr>
      <vt:lpstr>Мукоцилијарни клиренс </vt:lpstr>
      <vt:lpstr>Ензимска активност</vt:lpstr>
      <vt:lpstr>Ефлукс транспортни протеини</vt:lpstr>
      <vt:lpstr>Физичко-хемијски фактори</vt:lpstr>
      <vt:lpstr>Потентност лекова</vt:lpstr>
      <vt:lpstr>Растворљивост</vt:lpstr>
      <vt:lpstr>Молекулска маса и хидрофилно/липофилне карактеристике</vt:lpstr>
      <vt:lpstr>PowerPoint Presentation</vt:lpstr>
      <vt:lpstr>PowerPoint Presentation</vt:lpstr>
      <vt:lpstr>Степен јонизације</vt:lpstr>
      <vt:lpstr>Величина честица</vt:lpstr>
      <vt:lpstr>Фармацеутско-технолошки фактори</vt:lpstr>
      <vt:lpstr>Избор дозираног облика</vt:lpstr>
      <vt:lpstr>Назални препарати</vt:lpstr>
      <vt:lpstr>Капи за нос</vt:lpstr>
      <vt:lpstr>Капи за нос</vt:lpstr>
      <vt:lpstr>Капи за нос</vt:lpstr>
      <vt:lpstr>Спреј за нос </vt:lpstr>
      <vt:lpstr>Спреј за нос </vt:lpstr>
      <vt:lpstr>Спреј за нос </vt:lpstr>
      <vt:lpstr>Прашови за нос </vt:lpstr>
      <vt:lpstr>Назалне масти</vt:lpstr>
      <vt:lpstr>Назалне масти</vt:lpstr>
      <vt:lpstr>Назални гел</vt:lpstr>
      <vt:lpstr>Назални гел</vt:lpstr>
      <vt:lpstr>Препарати за испирање носа</vt:lpstr>
      <vt:lpstr>Назални инсерт</vt:lpstr>
      <vt:lpstr>Назални инсерт</vt:lpstr>
      <vt:lpstr>Волумен примењене дозе </vt:lpstr>
      <vt:lpstr>Избор помоћних материја</vt:lpstr>
      <vt:lpstr> Средства за подешавање pH вредности раствора </vt:lpstr>
      <vt:lpstr> Средства за подешавање вискозитета формулације </vt:lpstr>
      <vt:lpstr>Осмолалност препарата </vt:lpstr>
      <vt:lpstr>PowerPoint Presentation</vt:lpstr>
      <vt:lpstr>Побољшање растворљивости</vt:lpstr>
      <vt:lpstr>Примена пролекова</vt:lpstr>
      <vt:lpstr>Примена пролекова</vt:lpstr>
      <vt:lpstr>Примена супстанци које инхибирају ензиме</vt:lpstr>
      <vt:lpstr>Пенетрациони инхенсери</vt:lpstr>
      <vt:lpstr>Пенетрациони инхенсери</vt:lpstr>
      <vt:lpstr>Пенетрациони инхенсери</vt:lpstr>
      <vt:lpstr>Мукоадхезивна средства</vt:lpstr>
      <vt:lpstr>Избор амбалаже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Универзитет у Крагујевцу Факултет медицинских наука</dc:title>
  <dc:creator>marijana</dc:creator>
  <cp:lastModifiedBy>Jovana Bradic</cp:lastModifiedBy>
  <cp:revision>21</cp:revision>
  <dcterms:created xsi:type="dcterms:W3CDTF">2020-12-09T17:12:50Z</dcterms:created>
  <dcterms:modified xsi:type="dcterms:W3CDTF">2022-09-01T07:18:51Z</dcterms:modified>
</cp:coreProperties>
</file>